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8" r:id="rId4"/>
    <p:sldId id="276" r:id="rId5"/>
    <p:sldId id="269" r:id="rId6"/>
    <p:sldId id="268" r:id="rId7"/>
    <p:sldId id="267" r:id="rId8"/>
    <p:sldId id="260" r:id="rId9"/>
    <p:sldId id="261" r:id="rId10"/>
    <p:sldId id="263" r:id="rId11"/>
    <p:sldId id="265" r:id="rId12"/>
    <p:sldId id="270" r:id="rId13"/>
    <p:sldId id="271" r:id="rId14"/>
    <p:sldId id="272" r:id="rId15"/>
    <p:sldId id="273" r:id="rId16"/>
    <p:sldId id="274" r:id="rId17"/>
    <p:sldId id="275" r:id="rId18"/>
    <p:sldId id="277"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408" y="7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7C188E6-DC46-4159-AC9F-CB2DF310E6F6}" type="datetimeFigureOut">
              <a:rPr lang="en-US"/>
              <a:pPr>
                <a:defRPr/>
              </a:pPr>
              <a:t>9/21/2015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B84D7B1-7C81-4BB4-A3D4-D2512843CF3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0E0BE89-0014-45A6-9046-D714580AFDFB}" type="datetimeFigureOut">
              <a:rPr lang="en-US"/>
              <a:pPr>
                <a:defRPr/>
              </a:pPr>
              <a:t>9/21/2015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9EFF9BA-C8AB-4BE7-84E9-8D3AD1731D9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3C63177-67D3-4E18-AC28-89A6C04815BA}" type="datetimeFigureOut">
              <a:rPr lang="en-US"/>
              <a:pPr>
                <a:defRPr/>
              </a:pPr>
              <a:t>9/21/2015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D9A188-3131-4745-985F-3E401BA191D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89103DC-6B71-4910-9B6E-7B1F7E9F4020}" type="datetimeFigureOut">
              <a:rPr lang="en-US"/>
              <a:pPr>
                <a:defRPr/>
              </a:pPr>
              <a:t>9/21/2015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2A564CF-FE45-4016-9521-040975BCD89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84F118C-1EAE-4C37-B35D-F9BC646FEB6B}" type="datetimeFigureOut">
              <a:rPr lang="en-US"/>
              <a:pPr>
                <a:defRPr/>
              </a:pPr>
              <a:t>9/21/2015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03AD87-367F-4868-AAEF-920D5A1E894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284DFCC-FD8C-41F0-BD99-1383495D0964}" type="datetimeFigureOut">
              <a:rPr lang="en-US"/>
              <a:pPr>
                <a:defRPr/>
              </a:pPr>
              <a:t>9/21/2015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0D58806-1291-49EA-840C-59040D880A6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1988C5E-32BF-490F-9016-F19986EB4A34}" type="datetimeFigureOut">
              <a:rPr lang="en-US"/>
              <a:pPr>
                <a:defRPr/>
              </a:pPr>
              <a:t>9/21/2015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D92FA2A-B42B-40D8-AD19-BF615756AC3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F08B41D-E4CE-4BD0-86EA-7548B1521BAB}" type="datetimeFigureOut">
              <a:rPr lang="en-US"/>
              <a:pPr>
                <a:defRPr/>
              </a:pPr>
              <a:t>9/21/2015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404E336-F464-4745-B839-8EB17DC99F7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ED5904E-636F-4B2C-8962-B5209EBD0009}" type="datetimeFigureOut">
              <a:rPr lang="en-US"/>
              <a:pPr>
                <a:defRPr/>
              </a:pPr>
              <a:t>9/21/2015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A7720D2-3326-482B-A23D-CA813A42C3E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2E95C6C-27A1-4719-813A-2D1CF88459D6}" type="datetimeFigureOut">
              <a:rPr lang="en-US"/>
              <a:pPr>
                <a:defRPr/>
              </a:pPr>
              <a:t>9/21/2015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B16730F-C774-45B7-94D6-58A058E09EB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F96FBB2-7084-4FFA-89A6-BAC4D338271B}" type="datetimeFigureOut">
              <a:rPr lang="en-US"/>
              <a:pPr>
                <a:defRPr/>
              </a:pPr>
              <a:t>9/21/2015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AF01D49-7212-430D-81CC-EF9E969DE78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150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150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FA0C49ED-E261-4EBE-981B-96A6C91AAC1F}" type="datetimeFigureOut">
              <a:rPr lang="en-US"/>
              <a:pPr>
                <a:defRPr/>
              </a:pPr>
              <a:t>9/21/2015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3C5F01F1-C64C-47F0-BDD7-5DD115EF791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google.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jpg"/><Relationship Id="rId7"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r>
              <a:rPr lang="en-US" smtClean="0"/>
              <a:t>Intake &amp; Output</a:t>
            </a:r>
          </a:p>
        </p:txBody>
      </p:sp>
      <p:sp>
        <p:nvSpPr>
          <p:cNvPr id="3" name="Subtitle 2"/>
          <p:cNvSpPr>
            <a:spLocks noGrp="1"/>
          </p:cNvSpPr>
          <p:nvPr>
            <p:ph type="subTitle" idx="1"/>
          </p:nvPr>
        </p:nvSpPr>
        <p:spPr/>
        <p:txBody>
          <a:bodyPr rtlCol="0">
            <a:normAutofit/>
          </a:bodyPr>
          <a:lstStyle/>
          <a:p>
            <a:pPr fontAlgn="auto">
              <a:spcAft>
                <a:spcPts val="0"/>
              </a:spcAft>
              <a:buFont typeface="Arial" panose="020B0604020202020204" pitchFamily="34" charset="0"/>
              <a:buNone/>
              <a:defRPr/>
            </a:pPr>
            <a:r>
              <a:rPr lang="en-US" dirty="0" smtClean="0"/>
              <a:t>PNU145 Fundamentals </a:t>
            </a:r>
          </a:p>
          <a:p>
            <a:pPr fontAlgn="auto">
              <a:spcAft>
                <a:spcPts val="0"/>
              </a:spcAft>
              <a:buFont typeface="Arial" panose="020B0604020202020204" pitchFamily="34" charset="0"/>
              <a:buNone/>
              <a:defRPr/>
            </a:pPr>
            <a:r>
              <a:rPr lang="en-US" dirty="0" smtClean="0"/>
              <a:t>Cheryl Proffitt RN,MSN</a:t>
            </a:r>
          </a:p>
          <a:p>
            <a:pPr fontAlgn="auto">
              <a:spcAft>
                <a:spcPts val="0"/>
              </a:spcAft>
              <a:buFont typeface="Arial" panose="020B0604020202020204" pitchFamily="34" charset="0"/>
              <a:buNone/>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3"/>
          <p:cNvSpPr>
            <a:spLocks noGrp="1"/>
          </p:cNvSpPr>
          <p:nvPr>
            <p:ph type="title"/>
          </p:nvPr>
        </p:nvSpPr>
        <p:spPr>
          <a:xfrm>
            <a:off x="457200" y="274638"/>
            <a:ext cx="8229600" cy="639762"/>
          </a:xfrm>
        </p:spPr>
        <p:txBody>
          <a:bodyPr/>
          <a:lstStyle/>
          <a:p>
            <a:r>
              <a:rPr lang="en-US" sz="4000" smtClean="0"/>
              <a:t>Intake and Output</a:t>
            </a:r>
          </a:p>
        </p:txBody>
      </p:sp>
      <p:sp>
        <p:nvSpPr>
          <p:cNvPr id="19458" name="Text Placeholder 4"/>
          <p:cNvSpPr>
            <a:spLocks noGrp="1"/>
          </p:cNvSpPr>
          <p:nvPr>
            <p:ph type="body" idx="1"/>
          </p:nvPr>
        </p:nvSpPr>
        <p:spPr>
          <a:xfrm>
            <a:off x="457200" y="838200"/>
            <a:ext cx="4040188" cy="639763"/>
          </a:xfrm>
        </p:spPr>
        <p:txBody>
          <a:bodyPr/>
          <a:lstStyle/>
          <a:p>
            <a:r>
              <a:rPr lang="en-US" sz="3600" smtClean="0"/>
              <a:t>Senerio</a:t>
            </a:r>
          </a:p>
        </p:txBody>
      </p:sp>
      <p:sp>
        <p:nvSpPr>
          <p:cNvPr id="3" name="Content Placeholder 2"/>
          <p:cNvSpPr>
            <a:spLocks noGrp="1"/>
          </p:cNvSpPr>
          <p:nvPr>
            <p:ph sz="half" idx="2"/>
          </p:nvPr>
        </p:nvSpPr>
        <p:spPr>
          <a:xfrm>
            <a:off x="0" y="1447800"/>
            <a:ext cx="4497388" cy="5410200"/>
          </a:xfrm>
        </p:spPr>
        <p:txBody>
          <a:bodyPr>
            <a:normAutofit/>
          </a:bodyPr>
          <a:lstStyle/>
          <a:p>
            <a:r>
              <a:rPr lang="en-US" sz="2800" smtClean="0"/>
              <a:t>The patient recorded the following amounts voided on the sheet of paper: 400 cc at 7:00 am; 100cc at 10:00 am; 200cc at 12 noon; 150 cc at 2:00 pm; 400cc at 6:00 pm. The nurse emptied 300cc from a JP tube. The patient vomited 100cc at 4:00 pm What is the total output for the 12 hour shift?</a:t>
            </a:r>
          </a:p>
        </p:txBody>
      </p:sp>
      <p:sp>
        <p:nvSpPr>
          <p:cNvPr id="19460" name="Text Placeholder 5"/>
          <p:cNvSpPr>
            <a:spLocks noGrp="1"/>
          </p:cNvSpPr>
          <p:nvPr>
            <p:ph type="body" sz="quarter" idx="3"/>
          </p:nvPr>
        </p:nvSpPr>
        <p:spPr>
          <a:xfrm>
            <a:off x="4495800" y="990600"/>
            <a:ext cx="4041775" cy="457200"/>
          </a:xfrm>
        </p:spPr>
        <p:txBody>
          <a:bodyPr/>
          <a:lstStyle/>
          <a:p>
            <a:r>
              <a:rPr lang="en-US" sz="2800" smtClean="0"/>
              <a:t>            Calculation</a:t>
            </a:r>
          </a:p>
        </p:txBody>
      </p:sp>
      <p:sp>
        <p:nvSpPr>
          <p:cNvPr id="7" name="Content Placeholder 6"/>
          <p:cNvSpPr>
            <a:spLocks noGrp="1"/>
          </p:cNvSpPr>
          <p:nvPr>
            <p:ph sz="quarter" idx="4"/>
          </p:nvPr>
        </p:nvSpPr>
        <p:spPr>
          <a:xfrm>
            <a:off x="4876800" y="1447800"/>
            <a:ext cx="4041775" cy="5105400"/>
          </a:xfrm>
        </p:spPr>
        <p:txBody>
          <a:bodyPr>
            <a:normAutofit/>
          </a:bodyPr>
          <a:lstStyle/>
          <a:p>
            <a:pPr>
              <a:lnSpc>
                <a:spcPct val="80000"/>
              </a:lnSpc>
            </a:pPr>
            <a:endParaRPr lang="en-US" sz="2800" smtClean="0"/>
          </a:p>
          <a:p>
            <a:pPr>
              <a:lnSpc>
                <a:spcPct val="80000"/>
              </a:lnSpc>
            </a:pPr>
            <a:r>
              <a:rPr lang="en-US" sz="2800" smtClean="0"/>
              <a:t>Item</a:t>
            </a:r>
          </a:p>
          <a:p>
            <a:pPr>
              <a:lnSpc>
                <a:spcPct val="80000"/>
              </a:lnSpc>
              <a:buFont typeface="Arial" charset="0"/>
              <a:buNone/>
            </a:pPr>
            <a:r>
              <a:rPr lang="en-US" sz="2800" smtClean="0"/>
              <a:t>    mLs </a:t>
            </a:r>
          </a:p>
          <a:p>
            <a:pPr>
              <a:lnSpc>
                <a:spcPct val="80000"/>
              </a:lnSpc>
            </a:pPr>
            <a:r>
              <a:rPr lang="en-US" sz="2800" smtClean="0"/>
              <a:t>Urine 1250 </a:t>
            </a:r>
          </a:p>
          <a:p>
            <a:pPr>
              <a:lnSpc>
                <a:spcPct val="80000"/>
              </a:lnSpc>
            </a:pPr>
            <a:r>
              <a:rPr lang="en-US" sz="2800" smtClean="0"/>
              <a:t>Drainage 300 </a:t>
            </a:r>
          </a:p>
          <a:p>
            <a:pPr>
              <a:lnSpc>
                <a:spcPct val="80000"/>
              </a:lnSpc>
            </a:pPr>
            <a:r>
              <a:rPr lang="en-US" sz="2800" smtClean="0"/>
              <a:t>Vomited 100 </a:t>
            </a:r>
          </a:p>
          <a:p>
            <a:pPr>
              <a:lnSpc>
                <a:spcPct val="80000"/>
              </a:lnSpc>
            </a:pPr>
            <a:endParaRPr lang="en-US" sz="2800" smtClean="0"/>
          </a:p>
          <a:p>
            <a:pPr>
              <a:lnSpc>
                <a:spcPct val="80000"/>
              </a:lnSpc>
            </a:pPr>
            <a:r>
              <a:rPr lang="en-US" sz="2800" smtClean="0"/>
              <a:t>Total Output</a:t>
            </a:r>
          </a:p>
          <a:p>
            <a:pPr>
              <a:lnSpc>
                <a:spcPct val="80000"/>
              </a:lnSpc>
              <a:buFont typeface="Arial" charset="0"/>
              <a:buNone/>
            </a:pPr>
            <a:r>
              <a:rPr lang="en-US" sz="2800" smtClean="0"/>
              <a:t> </a:t>
            </a:r>
          </a:p>
          <a:p>
            <a:pPr>
              <a:lnSpc>
                <a:spcPct val="80000"/>
              </a:lnSpc>
            </a:pPr>
            <a:r>
              <a:rPr lang="en-US" sz="2800" smtClean="0"/>
              <a:t>1650 mLs</a:t>
            </a:r>
          </a:p>
          <a:p>
            <a:pPr>
              <a:lnSpc>
                <a:spcPct val="80000"/>
              </a:lnSpc>
              <a:buFont typeface="Arial" charset="0"/>
              <a:buNone/>
            </a:pPr>
            <a:r>
              <a:rPr lang="en-US" sz="2800" smtClean="0"/>
              <a:t> </a:t>
            </a:r>
          </a:p>
          <a:p>
            <a:pPr>
              <a:lnSpc>
                <a:spcPct val="80000"/>
              </a:lnSpc>
            </a:pPr>
            <a:endParaRPr lang="en-US" sz="28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endParaRPr lang="en-US" smtClean="0"/>
          </a:p>
        </p:txBody>
      </p:sp>
      <p:pic>
        <p:nvPicPr>
          <p:cNvPr id="23554" name="Content Placeholder 5"/>
          <p:cNvPicPr>
            <a:picLocks noGrp="1" noChangeAspect="1"/>
          </p:cNvPicPr>
          <p:nvPr>
            <p:ph idx="1"/>
          </p:nvPr>
        </p:nvPicPr>
        <p:blipFill>
          <a:blip r:embed="rId2"/>
          <a:srcRect/>
          <a:stretch>
            <a:fillRect/>
          </a:stretch>
        </p:blipFill>
        <p:spPr>
          <a:xfrm>
            <a:off x="1371600" y="1600200"/>
            <a:ext cx="5562600" cy="4525963"/>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p:nvPr>
        </p:nvSpPr>
        <p:spPr/>
        <p:txBody>
          <a:bodyPr/>
          <a:lstStyle/>
          <a:p>
            <a:r>
              <a:rPr lang="en-US" dirty="0" smtClean="0"/>
              <a:t>Some Important Info</a:t>
            </a:r>
          </a:p>
        </p:txBody>
      </p:sp>
      <p:sp>
        <p:nvSpPr>
          <p:cNvPr id="30723" name="Rectangle 3"/>
          <p:cNvSpPr>
            <a:spLocks noGrp="1"/>
          </p:cNvSpPr>
          <p:nvPr>
            <p:ph type="body" idx="1"/>
          </p:nvPr>
        </p:nvSpPr>
        <p:spPr>
          <a:xfrm>
            <a:off x="152400" y="1600200"/>
            <a:ext cx="8839200" cy="5029200"/>
          </a:xfrm>
        </p:spPr>
        <p:txBody>
          <a:bodyPr/>
          <a:lstStyle/>
          <a:p>
            <a:r>
              <a:rPr lang="en-US" sz="2800" dirty="0" smtClean="0"/>
              <a:t> Clinical Do's and </a:t>
            </a:r>
            <a:r>
              <a:rPr lang="en-US" sz="2800" dirty="0" err="1" smtClean="0"/>
              <a:t>Dont's</a:t>
            </a:r>
            <a:endParaRPr lang="en-US" sz="2800" dirty="0" smtClean="0"/>
          </a:p>
          <a:p>
            <a:r>
              <a:rPr lang="en-US" sz="2800" dirty="0" smtClean="0"/>
              <a:t> DO- Identify whether your patient has undergone surgery or if he has a medical condition or takes medication that can affect fluid intake or loss. </a:t>
            </a:r>
          </a:p>
          <a:p>
            <a:r>
              <a:rPr lang="en-US" sz="2800" dirty="0" smtClean="0"/>
              <a:t>Measure and record all intake and output. If you delegate this task, make sure you know the totals and the fluid sources.</a:t>
            </a:r>
          </a:p>
          <a:p>
            <a:r>
              <a:rPr lang="en-US" sz="2800" dirty="0" smtClean="0"/>
              <a:t> At least every 8 hours, record the type and amount of all fluids he's received and describe the route as oral, parenteral, rectal, or by enteric tube.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p:txBody>
          <a:bodyPr/>
          <a:lstStyle/>
          <a:p>
            <a:r>
              <a:rPr lang="en-US" dirty="0"/>
              <a:t>Some Important Info</a:t>
            </a:r>
            <a:endParaRPr lang="en-US" dirty="0" smtClean="0"/>
          </a:p>
        </p:txBody>
      </p:sp>
      <p:sp>
        <p:nvSpPr>
          <p:cNvPr id="31747" name="Rectangle 3"/>
          <p:cNvSpPr>
            <a:spLocks noGrp="1"/>
          </p:cNvSpPr>
          <p:nvPr>
            <p:ph type="body" idx="1"/>
          </p:nvPr>
        </p:nvSpPr>
        <p:spPr>
          <a:xfrm>
            <a:off x="152400" y="1143000"/>
            <a:ext cx="8763000" cy="5562600"/>
          </a:xfrm>
        </p:spPr>
        <p:txBody>
          <a:bodyPr/>
          <a:lstStyle/>
          <a:p>
            <a:r>
              <a:rPr lang="en-US" dirty="0" smtClean="0"/>
              <a:t>Record ice chips as fluid at approximately half their volume.</a:t>
            </a:r>
          </a:p>
          <a:p>
            <a:r>
              <a:rPr lang="en-US" dirty="0" smtClean="0"/>
              <a:t>Record the type and amount of all fluids the patient has lost and the route. </a:t>
            </a:r>
          </a:p>
          <a:p>
            <a:r>
              <a:rPr lang="en-US" dirty="0" smtClean="0"/>
              <a:t>Describe them as urine, liquid stool, vomitus, tube drainage and any fluid aspirated from a body cavity. </a:t>
            </a:r>
          </a:p>
          <a:p>
            <a:r>
              <a:rPr lang="en-US" dirty="0" smtClean="0"/>
              <a:t>If irrigating a nasogastric or another tube or the bladder, measure the amount instilled and subtract it from total output.</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p:txBody>
          <a:bodyPr/>
          <a:lstStyle/>
          <a:p>
            <a:r>
              <a:rPr lang="en-US" dirty="0"/>
              <a:t>Some Important Info</a:t>
            </a:r>
            <a:endParaRPr lang="en-US" dirty="0" smtClean="0"/>
          </a:p>
        </p:txBody>
      </p:sp>
      <p:sp>
        <p:nvSpPr>
          <p:cNvPr id="32771" name="Rectangle 3"/>
          <p:cNvSpPr>
            <a:spLocks noGrp="1"/>
          </p:cNvSpPr>
          <p:nvPr>
            <p:ph type="body" idx="1"/>
          </p:nvPr>
        </p:nvSpPr>
        <p:spPr>
          <a:xfrm>
            <a:off x="152400" y="1219200"/>
            <a:ext cx="8839200" cy="5486400"/>
          </a:xfrm>
        </p:spPr>
        <p:txBody>
          <a:bodyPr/>
          <a:lstStyle/>
          <a:p>
            <a:r>
              <a:rPr lang="en-US" dirty="0" smtClean="0"/>
              <a:t> DO- For an accurate measurement, keep toilet paper out of your patient's urine. </a:t>
            </a:r>
          </a:p>
          <a:p>
            <a:r>
              <a:rPr lang="en-US" dirty="0" smtClean="0"/>
              <a:t>Measure drainage in a calibrated container. </a:t>
            </a:r>
          </a:p>
          <a:p>
            <a:r>
              <a:rPr lang="en-US" dirty="0" smtClean="0"/>
              <a:t>Observe it at eye level.</a:t>
            </a:r>
          </a:p>
          <a:p>
            <a:r>
              <a:rPr lang="en-US" dirty="0" smtClean="0"/>
              <a:t>Evaluate patterns and values outside the normal range, keeping in mind the typical 24 – hour intake and output.</a:t>
            </a:r>
          </a:p>
          <a:p>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p:nvPr>
        </p:nvSpPr>
        <p:spPr/>
        <p:txBody>
          <a:bodyPr/>
          <a:lstStyle/>
          <a:p>
            <a:r>
              <a:rPr lang="en-US" dirty="0"/>
              <a:t>Some Important Info</a:t>
            </a:r>
            <a:endParaRPr lang="en-US" dirty="0" smtClean="0"/>
          </a:p>
        </p:txBody>
      </p:sp>
      <p:sp>
        <p:nvSpPr>
          <p:cNvPr id="33795" name="Rectangle 3"/>
          <p:cNvSpPr>
            <a:spLocks noGrp="1"/>
          </p:cNvSpPr>
          <p:nvPr>
            <p:ph type="body" idx="1"/>
          </p:nvPr>
        </p:nvSpPr>
        <p:spPr/>
        <p:txBody>
          <a:bodyPr/>
          <a:lstStyle/>
          <a:p>
            <a:r>
              <a:rPr lang="en-US" dirty="0" smtClean="0"/>
              <a:t>DO- When looking at 8 – hour urine output, ask how many times the patient voided, to identify problems. </a:t>
            </a:r>
          </a:p>
          <a:p>
            <a:r>
              <a:rPr lang="en-US" dirty="0" smtClean="0"/>
              <a:t>Regard intake and output holistically because age, diagnosis, medical problem, and type of surgical procedure can affect the amounts. </a:t>
            </a:r>
          </a:p>
          <a:p>
            <a:r>
              <a:rPr lang="en-US" dirty="0" smtClean="0"/>
              <a:t>Evaluate trends over 24 to 48 hours.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p:txBody>
          <a:bodyPr/>
          <a:lstStyle/>
          <a:p>
            <a:r>
              <a:rPr lang="en-US" dirty="0"/>
              <a:t>Some Important Info</a:t>
            </a:r>
            <a:endParaRPr lang="en-US" dirty="0" smtClean="0"/>
          </a:p>
        </p:txBody>
      </p:sp>
      <p:sp>
        <p:nvSpPr>
          <p:cNvPr id="34819" name="Rectangle 3"/>
          <p:cNvSpPr>
            <a:spLocks noGrp="1"/>
          </p:cNvSpPr>
          <p:nvPr>
            <p:ph type="body" idx="1"/>
          </p:nvPr>
        </p:nvSpPr>
        <p:spPr/>
        <p:txBody>
          <a:bodyPr/>
          <a:lstStyle/>
          <a:p>
            <a:r>
              <a:rPr lang="en-US" smtClean="0"/>
              <a:t>DON’TSDon't delegate the task of recording intake and output until you're sure the person who's going to do it understands its importance. Don't assess output by amount only. Consider color, color changes, and odor too. Don't use the same graduated container for more than one patient.</a:t>
            </a:r>
          </a:p>
          <a:p>
            <a:endParaRPr lang="en-US" smtClean="0"/>
          </a:p>
          <a:p>
            <a:endParaRPr lang="en-US" smtClean="0"/>
          </a:p>
          <a:p>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Important Info</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2600" y="1752601"/>
            <a:ext cx="4953001" cy="4724400"/>
          </a:xfrm>
        </p:spPr>
      </p:pic>
    </p:spTree>
    <p:extLst>
      <p:ext uri="{BB962C8B-B14F-4D97-AF65-F5344CB8AC3E}">
        <p14:creationId xmlns:p14="http://schemas.microsoft.com/office/powerpoint/2010/main" val="37979970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hlinkClick r:id="rId2"/>
              </a:rPr>
              <a:t>WWW.Google.com</a:t>
            </a:r>
            <a:r>
              <a:rPr lang="en-US" dirty="0" smtClean="0"/>
              <a:t>. Intake and output. </a:t>
            </a:r>
            <a:r>
              <a:rPr lang="en-US" smtClean="0"/>
              <a:t>Retrieved ,Oct.10</a:t>
            </a:r>
            <a:r>
              <a:rPr lang="en-US" baseline="30000" smtClean="0"/>
              <a:t>th</a:t>
            </a:r>
            <a:r>
              <a:rPr lang="en-US" smtClean="0"/>
              <a:t>,2013. </a:t>
            </a:r>
            <a:endParaRPr lang="en-US" dirty="0"/>
          </a:p>
        </p:txBody>
      </p:sp>
    </p:spTree>
    <p:extLst>
      <p:ext uri="{BB962C8B-B14F-4D97-AF65-F5344CB8AC3E}">
        <p14:creationId xmlns:p14="http://schemas.microsoft.com/office/powerpoint/2010/main" val="3553894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dirty="0" smtClean="0"/>
              <a:t>Intake and Output</a:t>
            </a:r>
          </a:p>
        </p:txBody>
      </p:sp>
      <p:pic>
        <p:nvPicPr>
          <p:cNvPr id="14338" name="Content Placeholder 3"/>
          <p:cNvPicPr>
            <a:picLocks noGrp="1" noChangeAspect="1"/>
          </p:cNvPicPr>
          <p:nvPr>
            <p:ph idx="1"/>
          </p:nvPr>
        </p:nvPicPr>
        <p:blipFill>
          <a:blip r:embed="rId2"/>
          <a:srcRect/>
          <a:stretch>
            <a:fillRect/>
          </a:stretch>
        </p:blipFill>
        <p:spPr>
          <a:xfrm>
            <a:off x="1554163" y="1600200"/>
            <a:ext cx="6035675" cy="4525963"/>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smtClean="0"/>
              <a:t>What is Intake and Output</a:t>
            </a:r>
          </a:p>
        </p:txBody>
      </p:sp>
      <p:sp>
        <p:nvSpPr>
          <p:cNvPr id="15362" name="Content Placeholder 2"/>
          <p:cNvSpPr>
            <a:spLocks noGrp="1"/>
          </p:cNvSpPr>
          <p:nvPr>
            <p:ph idx="1"/>
          </p:nvPr>
        </p:nvSpPr>
        <p:spPr/>
        <p:txBody>
          <a:bodyPr/>
          <a:lstStyle/>
          <a:p>
            <a:r>
              <a:rPr lang="en-US" sz="4000" smtClean="0">
                <a:latin typeface="Arial" charset="0"/>
              </a:rPr>
              <a:t>Input and output is calculated for a variety of patients in different settings from Intensive Care Units (ICU) to home</a:t>
            </a:r>
          </a:p>
          <a:p>
            <a:r>
              <a:rPr lang="en-US" sz="4000" smtClean="0">
                <a:latin typeface="Arial" charset="0"/>
              </a:rPr>
              <a:t>Other cases includes clients with: foley Catheter, fluid restrictions,stage 3-4 pressure Ulcers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3124200"/>
            <a:ext cx="2959100" cy="360680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4189" y="152400"/>
            <a:ext cx="2857500" cy="28575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79630" y="4695825"/>
            <a:ext cx="2028825" cy="2124075"/>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86000" y="2552700"/>
            <a:ext cx="2143125" cy="2143125"/>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794043" y="1143000"/>
            <a:ext cx="1828800" cy="1409700"/>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57200" y="381000"/>
            <a:ext cx="2647950" cy="1724025"/>
          </a:xfrm>
          <a:prstGeom prst="rect">
            <a:avLst/>
          </a:prstGeom>
        </p:spPr>
      </p:pic>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858000" y="3115461"/>
            <a:ext cx="2590800" cy="1762125"/>
          </a:xfrm>
          <a:prstGeom prst="rect">
            <a:avLst/>
          </a:prstGeom>
        </p:spPr>
      </p:pic>
    </p:spTree>
    <p:extLst>
      <p:ext uri="{BB962C8B-B14F-4D97-AF65-F5344CB8AC3E}">
        <p14:creationId xmlns:p14="http://schemas.microsoft.com/office/powerpoint/2010/main" val="40468001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p:txBody>
          <a:bodyPr/>
          <a:lstStyle/>
          <a:p>
            <a:r>
              <a:rPr lang="en-US" smtClean="0"/>
              <a:t>Intake and Output</a:t>
            </a:r>
          </a:p>
        </p:txBody>
      </p:sp>
      <p:sp>
        <p:nvSpPr>
          <p:cNvPr id="29699" name="Rectangle 3"/>
          <p:cNvSpPr>
            <a:spLocks noGrp="1"/>
          </p:cNvSpPr>
          <p:nvPr>
            <p:ph type="body" idx="1"/>
          </p:nvPr>
        </p:nvSpPr>
        <p:spPr/>
        <p:txBody>
          <a:bodyPr/>
          <a:lstStyle/>
          <a:p>
            <a:r>
              <a:rPr lang="en-US" sz="4000" smtClean="0">
                <a:latin typeface="Arial" charset="0"/>
              </a:rPr>
              <a:t>The process involves recording all the fluid that goes into the patient and the fluid that leaves the body.</a:t>
            </a:r>
          </a:p>
          <a:p>
            <a:r>
              <a:rPr lang="en-US" sz="4000" smtClean="0">
                <a:latin typeface="Arial" charset="0"/>
              </a:rPr>
              <a:t> Remember in normal conditions the intake should equal output in 24 hours.</a:t>
            </a:r>
          </a:p>
          <a:p>
            <a:endParaRPr lang="en-US" sz="4000" smtClean="0">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a:xfrm>
            <a:off x="457200" y="0"/>
            <a:ext cx="8229600" cy="1143000"/>
          </a:xfrm>
        </p:spPr>
        <p:txBody>
          <a:bodyPr/>
          <a:lstStyle/>
          <a:p>
            <a:r>
              <a:rPr lang="en-US" b="1" dirty="0" smtClean="0"/>
              <a:t>Intake</a:t>
            </a:r>
          </a:p>
        </p:txBody>
      </p:sp>
      <p:sp>
        <p:nvSpPr>
          <p:cNvPr id="28675" name="Rectangle 3"/>
          <p:cNvSpPr>
            <a:spLocks noGrp="1"/>
          </p:cNvSpPr>
          <p:nvPr>
            <p:ph type="body" idx="1"/>
          </p:nvPr>
        </p:nvSpPr>
        <p:spPr>
          <a:xfrm>
            <a:off x="228600" y="914400"/>
            <a:ext cx="8686800" cy="5943600"/>
          </a:xfrm>
        </p:spPr>
        <p:txBody>
          <a:bodyPr/>
          <a:lstStyle/>
          <a:p>
            <a:pPr>
              <a:lnSpc>
                <a:spcPct val="90000"/>
              </a:lnSpc>
            </a:pPr>
            <a:r>
              <a:rPr lang="en-US" sz="4000" dirty="0" smtClean="0">
                <a:latin typeface="Arial" charset="0"/>
              </a:rPr>
              <a:t>Items to Calculate</a:t>
            </a:r>
          </a:p>
          <a:p>
            <a:pPr marL="0" indent="0">
              <a:lnSpc>
                <a:spcPct val="90000"/>
              </a:lnSpc>
              <a:buNone/>
            </a:pPr>
            <a:endParaRPr lang="en-US" sz="4000" dirty="0" smtClean="0">
              <a:latin typeface="Arial" charset="0"/>
            </a:endParaRPr>
          </a:p>
          <a:p>
            <a:pPr>
              <a:lnSpc>
                <a:spcPct val="90000"/>
              </a:lnSpc>
            </a:pPr>
            <a:r>
              <a:rPr lang="en-US" sz="4000" b="1" dirty="0" smtClean="0">
                <a:latin typeface="Arial" charset="0"/>
              </a:rPr>
              <a:t>Liquids</a:t>
            </a:r>
            <a:r>
              <a:rPr lang="en-US" sz="4000" dirty="0" smtClean="0">
                <a:latin typeface="Arial" charset="0"/>
              </a:rPr>
              <a:t> taken PO such as water, juice, milk, </a:t>
            </a:r>
            <a:r>
              <a:rPr lang="en-US" sz="4000" dirty="0" err="1" smtClean="0">
                <a:latin typeface="Arial" charset="0"/>
              </a:rPr>
              <a:t>etc</a:t>
            </a:r>
            <a:endParaRPr lang="en-US" sz="4000" dirty="0" smtClean="0">
              <a:latin typeface="Arial" charset="0"/>
            </a:endParaRPr>
          </a:p>
          <a:p>
            <a:pPr>
              <a:lnSpc>
                <a:spcPct val="90000"/>
              </a:lnSpc>
            </a:pPr>
            <a:r>
              <a:rPr lang="en-US" sz="4000" b="1" dirty="0" smtClean="0">
                <a:latin typeface="Arial" charset="0"/>
              </a:rPr>
              <a:t>Intravenous</a:t>
            </a:r>
            <a:r>
              <a:rPr lang="en-US" sz="4000" dirty="0" smtClean="0">
                <a:latin typeface="Arial" charset="0"/>
              </a:rPr>
              <a:t> fluids (IV) such as D5W, D5RL </a:t>
            </a:r>
          </a:p>
          <a:p>
            <a:pPr>
              <a:lnSpc>
                <a:spcPct val="90000"/>
              </a:lnSpc>
            </a:pPr>
            <a:r>
              <a:rPr lang="en-US" sz="4000" b="1" dirty="0" smtClean="0">
                <a:latin typeface="Arial" charset="0"/>
              </a:rPr>
              <a:t>Feedings</a:t>
            </a:r>
            <a:r>
              <a:rPr lang="en-US" sz="4000" dirty="0" smtClean="0">
                <a:latin typeface="Arial" charset="0"/>
              </a:rPr>
              <a:t> via </a:t>
            </a:r>
            <a:r>
              <a:rPr lang="en-US" sz="4000" dirty="0" err="1" smtClean="0">
                <a:latin typeface="Arial" charset="0"/>
              </a:rPr>
              <a:t>nasograstic</a:t>
            </a:r>
            <a:r>
              <a:rPr lang="en-US" sz="4000" dirty="0" smtClean="0">
                <a:latin typeface="Arial" charset="0"/>
              </a:rPr>
              <a:t> or PEG tubes</a:t>
            </a:r>
          </a:p>
          <a:p>
            <a:pPr>
              <a:lnSpc>
                <a:spcPct val="90000"/>
              </a:lnSpc>
            </a:pPr>
            <a:endParaRPr lang="en-US" sz="4000" dirty="0" smtClean="0">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a:xfrm>
            <a:off x="457200" y="274638"/>
            <a:ext cx="8229600" cy="792162"/>
          </a:xfrm>
        </p:spPr>
        <p:txBody>
          <a:bodyPr/>
          <a:lstStyle/>
          <a:p>
            <a:r>
              <a:rPr lang="en-US" b="1" dirty="0" smtClean="0"/>
              <a:t>Output</a:t>
            </a:r>
          </a:p>
        </p:txBody>
      </p:sp>
      <p:sp>
        <p:nvSpPr>
          <p:cNvPr id="24579" name="Rectangle 3"/>
          <p:cNvSpPr>
            <a:spLocks noGrp="1"/>
          </p:cNvSpPr>
          <p:nvPr>
            <p:ph type="body" idx="1"/>
          </p:nvPr>
        </p:nvSpPr>
        <p:spPr>
          <a:xfrm>
            <a:off x="228600" y="1066800"/>
            <a:ext cx="8763000" cy="5410200"/>
          </a:xfrm>
        </p:spPr>
        <p:txBody>
          <a:bodyPr/>
          <a:lstStyle/>
          <a:p>
            <a:r>
              <a:rPr lang="en-US" sz="4400" smtClean="0">
                <a:latin typeface="Arial" charset="0"/>
              </a:rPr>
              <a:t>Items to Calculate</a:t>
            </a:r>
          </a:p>
          <a:p>
            <a:r>
              <a:rPr lang="en-US" sz="4400" b="1" smtClean="0">
                <a:latin typeface="Arial" charset="0"/>
              </a:rPr>
              <a:t>Urine</a:t>
            </a:r>
            <a:r>
              <a:rPr lang="en-US" sz="4400" smtClean="0">
                <a:latin typeface="Arial" charset="0"/>
              </a:rPr>
              <a:t> or liquid feces </a:t>
            </a:r>
          </a:p>
          <a:p>
            <a:r>
              <a:rPr lang="en-US" sz="4400" b="1" smtClean="0">
                <a:latin typeface="Arial" charset="0"/>
              </a:rPr>
              <a:t>Blood</a:t>
            </a:r>
            <a:r>
              <a:rPr lang="en-US" sz="4400" smtClean="0">
                <a:latin typeface="Arial" charset="0"/>
              </a:rPr>
              <a:t> excessive bleeding</a:t>
            </a:r>
          </a:p>
          <a:p>
            <a:r>
              <a:rPr lang="en-US" sz="4400" b="1" smtClean="0">
                <a:latin typeface="Arial" charset="0"/>
              </a:rPr>
              <a:t>Drainage</a:t>
            </a:r>
            <a:r>
              <a:rPr lang="en-US" sz="4400" smtClean="0">
                <a:latin typeface="Arial" charset="0"/>
              </a:rPr>
              <a:t> from wounds or suction </a:t>
            </a:r>
          </a:p>
          <a:p>
            <a:endParaRPr lang="en-US" sz="4400" smtClean="0">
              <a:latin typeface="Arial" charset="0"/>
            </a:endParaRPr>
          </a:p>
          <a:p>
            <a:endParaRPr lang="en-US" sz="4400" smtClean="0">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b="1" dirty="0" smtClean="0"/>
              <a:t>Intake and Output</a:t>
            </a:r>
          </a:p>
        </p:txBody>
      </p:sp>
      <p:sp>
        <p:nvSpPr>
          <p:cNvPr id="17410" name="Content Placeholder 2"/>
          <p:cNvSpPr>
            <a:spLocks noGrp="1"/>
          </p:cNvSpPr>
          <p:nvPr>
            <p:ph idx="1"/>
          </p:nvPr>
        </p:nvSpPr>
        <p:spPr/>
        <p:txBody>
          <a:bodyPr/>
          <a:lstStyle/>
          <a:p>
            <a:r>
              <a:rPr lang="en-US" smtClean="0"/>
              <a:t>When calculating intake and output, consider all fluids in and out of the body. </a:t>
            </a:r>
          </a:p>
          <a:p>
            <a:r>
              <a:rPr lang="en-US" smtClean="0"/>
              <a:t>Having a sheet of paper at the bedside to record intake of fluids is desirable.</a:t>
            </a:r>
          </a:p>
          <a:p>
            <a:r>
              <a:rPr lang="en-US" smtClean="0"/>
              <a:t> At the end of the shift, the paper is collected and a new sheet provided.</a:t>
            </a:r>
          </a:p>
          <a:p>
            <a:r>
              <a:rPr lang="en-US" smtClean="0"/>
              <a:t>All intake AND OUTPUT ARE RECORDED at the end of the shift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rtlCol="0">
            <a:normAutofit fontScale="90000"/>
          </a:bodyPr>
          <a:lstStyle/>
          <a:p>
            <a:pPr fontAlgn="auto">
              <a:spcAft>
                <a:spcPts val="0"/>
              </a:spcAft>
              <a:defRPr/>
            </a:pPr>
            <a:r>
              <a:rPr lang="en-US" dirty="0" smtClean="0"/>
              <a:t>Intake and output</a:t>
            </a:r>
            <a:endParaRPr lang="en-US" dirty="0"/>
          </a:p>
        </p:txBody>
      </p:sp>
      <p:sp>
        <p:nvSpPr>
          <p:cNvPr id="18434" name="Text Placeholder 3"/>
          <p:cNvSpPr>
            <a:spLocks noGrp="1"/>
          </p:cNvSpPr>
          <p:nvPr>
            <p:ph type="body" idx="1"/>
          </p:nvPr>
        </p:nvSpPr>
        <p:spPr>
          <a:xfrm>
            <a:off x="457200" y="762000"/>
            <a:ext cx="4040188" cy="457200"/>
          </a:xfrm>
        </p:spPr>
        <p:txBody>
          <a:bodyPr/>
          <a:lstStyle/>
          <a:p>
            <a:r>
              <a:rPr lang="en-US" smtClean="0"/>
              <a:t>              Senerio</a:t>
            </a:r>
          </a:p>
        </p:txBody>
      </p:sp>
      <p:sp>
        <p:nvSpPr>
          <p:cNvPr id="3" name="Content Placeholder 2"/>
          <p:cNvSpPr>
            <a:spLocks noGrp="1"/>
          </p:cNvSpPr>
          <p:nvPr>
            <p:ph sz="half" idx="2"/>
          </p:nvPr>
        </p:nvSpPr>
        <p:spPr>
          <a:xfrm>
            <a:off x="152400" y="1143000"/>
            <a:ext cx="5029200" cy="5562600"/>
          </a:xfrm>
        </p:spPr>
        <p:txBody>
          <a:bodyPr>
            <a:normAutofit/>
          </a:bodyPr>
          <a:lstStyle/>
          <a:p>
            <a:pPr>
              <a:lnSpc>
                <a:spcPct val="80000"/>
              </a:lnSpc>
            </a:pPr>
            <a:r>
              <a:rPr lang="en-US" sz="1800" b="1" smtClean="0">
                <a:latin typeface="Arial" charset="0"/>
                <a:cs typeface="Arial" charset="0"/>
              </a:rPr>
              <a:t>A patient has recorded the following on a sheet of paper at the bedside:</a:t>
            </a:r>
          </a:p>
          <a:p>
            <a:pPr>
              <a:lnSpc>
                <a:spcPct val="80000"/>
              </a:lnSpc>
            </a:pPr>
            <a:endParaRPr lang="en-US" sz="1800" b="1" smtClean="0">
              <a:latin typeface="Arial" charset="0"/>
              <a:cs typeface="Arial" charset="0"/>
            </a:endParaRPr>
          </a:p>
          <a:p>
            <a:pPr>
              <a:lnSpc>
                <a:spcPct val="80000"/>
              </a:lnSpc>
            </a:pPr>
            <a:r>
              <a:rPr lang="en-US" sz="1800" b="1" smtClean="0">
                <a:latin typeface="Arial" charset="0"/>
                <a:cs typeface="Arial" charset="0"/>
              </a:rPr>
              <a:t>Breakfast: eggs, toast, 6 oz of coffee ; small orange juice (4 ounces)</a:t>
            </a:r>
          </a:p>
          <a:p>
            <a:pPr>
              <a:lnSpc>
                <a:spcPct val="80000"/>
              </a:lnSpc>
            </a:pPr>
            <a:endParaRPr lang="en-US" sz="1800" b="1" smtClean="0">
              <a:latin typeface="Arial" charset="0"/>
              <a:cs typeface="Arial" charset="0"/>
            </a:endParaRPr>
          </a:p>
          <a:p>
            <a:pPr>
              <a:lnSpc>
                <a:spcPct val="80000"/>
              </a:lnSpc>
            </a:pPr>
            <a:r>
              <a:rPr lang="en-US" sz="1800" b="1" smtClean="0">
                <a:latin typeface="Arial" charset="0"/>
                <a:cs typeface="Arial" charset="0"/>
              </a:rPr>
              <a:t>Lunch: sandwich, apple, 8 oz of tea</a:t>
            </a:r>
          </a:p>
          <a:p>
            <a:pPr>
              <a:lnSpc>
                <a:spcPct val="80000"/>
              </a:lnSpc>
            </a:pPr>
            <a:endParaRPr lang="en-US" sz="1800" b="1" smtClean="0">
              <a:latin typeface="Arial" charset="0"/>
              <a:cs typeface="Arial" charset="0"/>
            </a:endParaRPr>
          </a:p>
          <a:p>
            <a:pPr>
              <a:lnSpc>
                <a:spcPct val="80000"/>
              </a:lnSpc>
            </a:pPr>
            <a:r>
              <a:rPr lang="en-US" sz="1800" b="1" smtClean="0">
                <a:latin typeface="Arial" charset="0"/>
                <a:cs typeface="Arial" charset="0"/>
              </a:rPr>
              <a:t>Dinner: chicken, broccoli, rice, 2 glasses of tea</a:t>
            </a:r>
          </a:p>
          <a:p>
            <a:pPr>
              <a:lnSpc>
                <a:spcPct val="80000"/>
              </a:lnSpc>
            </a:pPr>
            <a:endParaRPr lang="en-US" sz="1800" b="1" smtClean="0">
              <a:latin typeface="Arial" charset="0"/>
              <a:cs typeface="Arial" charset="0"/>
            </a:endParaRPr>
          </a:p>
          <a:p>
            <a:pPr>
              <a:lnSpc>
                <a:spcPct val="80000"/>
              </a:lnSpc>
            </a:pPr>
            <a:r>
              <a:rPr lang="en-US" sz="1800" b="1" smtClean="0">
                <a:latin typeface="Arial" charset="0"/>
                <a:cs typeface="Arial" charset="0"/>
              </a:rPr>
              <a:t>Between meals: 8 oz  of water</a:t>
            </a:r>
          </a:p>
          <a:p>
            <a:pPr>
              <a:lnSpc>
                <a:spcPct val="80000"/>
              </a:lnSpc>
            </a:pPr>
            <a:endParaRPr lang="en-US" sz="1800" b="1" smtClean="0">
              <a:latin typeface="Arial" charset="0"/>
              <a:cs typeface="Arial" charset="0"/>
            </a:endParaRPr>
          </a:p>
          <a:p>
            <a:pPr>
              <a:lnSpc>
                <a:spcPct val="80000"/>
              </a:lnSpc>
            </a:pPr>
            <a:r>
              <a:rPr lang="en-US" sz="1800" b="1" smtClean="0">
                <a:latin typeface="Arial" charset="0"/>
                <a:cs typeface="Arial" charset="0"/>
              </a:rPr>
              <a:t>1000 mL of D5 W infusing IV at 30 mL/hour</a:t>
            </a:r>
          </a:p>
          <a:p>
            <a:pPr>
              <a:lnSpc>
                <a:spcPct val="80000"/>
              </a:lnSpc>
            </a:pPr>
            <a:endParaRPr lang="en-US" sz="1800" b="1" smtClean="0">
              <a:latin typeface="Arial" charset="0"/>
              <a:cs typeface="Arial" charset="0"/>
            </a:endParaRPr>
          </a:p>
          <a:p>
            <a:pPr>
              <a:lnSpc>
                <a:spcPct val="80000"/>
              </a:lnSpc>
            </a:pPr>
            <a:r>
              <a:rPr lang="en-US" sz="1800" b="1" smtClean="0">
                <a:solidFill>
                  <a:srgbClr val="FF0000"/>
                </a:solidFill>
                <a:latin typeface="Arial" charset="0"/>
                <a:cs typeface="Arial" charset="0"/>
              </a:rPr>
              <a:t>Calculate the Intake for a 12 hour shift:  Note you need to covert ounces to mLs </a:t>
            </a:r>
          </a:p>
          <a:p>
            <a:pPr>
              <a:lnSpc>
                <a:spcPct val="80000"/>
              </a:lnSpc>
            </a:pPr>
            <a:endParaRPr lang="en-US" sz="1800" b="1" smtClean="0">
              <a:latin typeface="Arial" charset="0"/>
              <a:cs typeface="Arial" charset="0"/>
            </a:endParaRPr>
          </a:p>
          <a:p>
            <a:pPr>
              <a:lnSpc>
                <a:spcPct val="80000"/>
              </a:lnSpc>
            </a:pPr>
            <a:endParaRPr lang="en-US" sz="1800" b="1" smtClean="0">
              <a:latin typeface="Arial" charset="0"/>
              <a:cs typeface="Arial" charset="0"/>
            </a:endParaRPr>
          </a:p>
          <a:p>
            <a:pPr>
              <a:lnSpc>
                <a:spcPct val="80000"/>
              </a:lnSpc>
            </a:pPr>
            <a:r>
              <a:rPr lang="en-US" sz="1600" b="1" smtClean="0">
                <a:latin typeface="Arial" charset="0"/>
                <a:cs typeface="Arial" charset="0"/>
              </a:rPr>
              <a:t> </a:t>
            </a:r>
          </a:p>
          <a:p>
            <a:pPr>
              <a:lnSpc>
                <a:spcPct val="80000"/>
              </a:lnSpc>
            </a:pPr>
            <a:endParaRPr lang="en-US" sz="600" b="1" smtClean="0"/>
          </a:p>
          <a:p>
            <a:pPr>
              <a:lnSpc>
                <a:spcPct val="80000"/>
              </a:lnSpc>
            </a:pPr>
            <a:endParaRPr lang="en-US" sz="600" smtClean="0"/>
          </a:p>
          <a:p>
            <a:pPr>
              <a:lnSpc>
                <a:spcPct val="80000"/>
              </a:lnSpc>
            </a:pPr>
            <a:endParaRPr lang="en-US" sz="600" smtClean="0"/>
          </a:p>
        </p:txBody>
      </p:sp>
      <p:sp>
        <p:nvSpPr>
          <p:cNvPr id="18436" name="Text Placeholder 4"/>
          <p:cNvSpPr>
            <a:spLocks noGrp="1"/>
          </p:cNvSpPr>
          <p:nvPr>
            <p:ph type="body" sz="quarter" idx="3"/>
          </p:nvPr>
        </p:nvSpPr>
        <p:spPr>
          <a:xfrm>
            <a:off x="4648200" y="762000"/>
            <a:ext cx="4041775" cy="609600"/>
          </a:xfrm>
        </p:spPr>
        <p:txBody>
          <a:bodyPr/>
          <a:lstStyle/>
          <a:p>
            <a:r>
              <a:rPr lang="en-US" smtClean="0"/>
              <a:t>                Calculation</a:t>
            </a:r>
          </a:p>
        </p:txBody>
      </p:sp>
      <p:sp>
        <p:nvSpPr>
          <p:cNvPr id="18437" name="Content Placeholder 5"/>
          <p:cNvSpPr>
            <a:spLocks noGrp="1"/>
          </p:cNvSpPr>
          <p:nvPr>
            <p:ph sz="quarter" idx="4"/>
          </p:nvPr>
        </p:nvSpPr>
        <p:spPr>
          <a:xfrm>
            <a:off x="5257800" y="1524000"/>
            <a:ext cx="3886200" cy="5181600"/>
          </a:xfrm>
        </p:spPr>
        <p:txBody>
          <a:bodyPr/>
          <a:lstStyle/>
          <a:p>
            <a:pPr>
              <a:buFont typeface="Arial" charset="0"/>
              <a:buNone/>
            </a:pPr>
            <a:r>
              <a:rPr lang="en-US" b="1" smtClean="0"/>
              <a:t>Item mLs</a:t>
            </a:r>
            <a:r>
              <a:rPr lang="en-US" smtClean="0"/>
              <a:t> </a:t>
            </a:r>
          </a:p>
          <a:p>
            <a:r>
              <a:rPr lang="en-US" b="1" smtClean="0"/>
              <a:t>Coffee 6 oz x 30 =180 mL </a:t>
            </a:r>
          </a:p>
          <a:p>
            <a:r>
              <a:rPr lang="en-US" b="1" smtClean="0"/>
              <a:t>OJ  4 oz x30 =120 mL </a:t>
            </a:r>
          </a:p>
          <a:p>
            <a:r>
              <a:rPr lang="en-US" b="1" smtClean="0"/>
              <a:t>Tea 8 X 30 oz=240 mL </a:t>
            </a:r>
          </a:p>
          <a:p>
            <a:r>
              <a:rPr lang="en-US" b="1" smtClean="0"/>
              <a:t>Water 8 x30 oz =240 mL </a:t>
            </a:r>
          </a:p>
          <a:p>
            <a:r>
              <a:rPr lang="en-US" b="1" smtClean="0"/>
              <a:t>IV 30mL x 12 360 mL  </a:t>
            </a:r>
          </a:p>
          <a:p>
            <a:r>
              <a:rPr lang="en-US" b="1" smtClean="0">
                <a:solidFill>
                  <a:srgbClr val="FF0000"/>
                </a:solidFill>
              </a:rPr>
              <a:t>Total Intake for 12 hrs</a:t>
            </a:r>
          </a:p>
          <a:p>
            <a:r>
              <a:rPr lang="en-US" b="1" smtClean="0">
                <a:solidFill>
                  <a:srgbClr val="FF0000"/>
                </a:solidFill>
              </a:rPr>
              <a:t>PO= 780mL</a:t>
            </a:r>
          </a:p>
          <a:p>
            <a:r>
              <a:rPr lang="en-US" b="1" smtClean="0">
                <a:solidFill>
                  <a:srgbClr val="FF0000"/>
                </a:solidFill>
              </a:rPr>
              <a:t> IV infusion= 360mL</a:t>
            </a:r>
          </a:p>
          <a:p>
            <a:endParaRPr lang="en-US" b="1" smtClean="0"/>
          </a:p>
          <a:p>
            <a:endParaRPr lang="en-US" b="1"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347</TotalTime>
  <Words>781</Words>
  <Application>Microsoft Office PowerPoint</Application>
  <PresentationFormat>On-screen Show (4:3)</PresentationFormat>
  <Paragraphs>96</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Intake &amp; Output</vt:lpstr>
      <vt:lpstr>Intake and Output</vt:lpstr>
      <vt:lpstr>What is Intake and Output</vt:lpstr>
      <vt:lpstr>Examples</vt:lpstr>
      <vt:lpstr>Intake and Output</vt:lpstr>
      <vt:lpstr>Intake</vt:lpstr>
      <vt:lpstr>Output</vt:lpstr>
      <vt:lpstr>Intake and Output</vt:lpstr>
      <vt:lpstr>Intake and output</vt:lpstr>
      <vt:lpstr>Intake and Output</vt:lpstr>
      <vt:lpstr>PowerPoint Presentation</vt:lpstr>
      <vt:lpstr>Some Important Info</vt:lpstr>
      <vt:lpstr>Some Important Info</vt:lpstr>
      <vt:lpstr>Some Important Info</vt:lpstr>
      <vt:lpstr>Some Important Info</vt:lpstr>
      <vt:lpstr>Some Important Info</vt:lpstr>
      <vt:lpstr>Some Important Info</vt:lpstr>
      <vt:lpstr>References</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Intake &amp; Output</dc:title>
  <dc:creator>Cheryl Proffitt</dc:creator>
  <cp:lastModifiedBy>Cheryl Proffitt</cp:lastModifiedBy>
  <cp:revision>16</cp:revision>
  <dcterms:created xsi:type="dcterms:W3CDTF">2013-10-10T16:59:05Z</dcterms:created>
  <dcterms:modified xsi:type="dcterms:W3CDTF">2015-09-21T14:10:42Z</dcterms:modified>
</cp:coreProperties>
</file>