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9" r:id="rId1"/>
  </p:sldMasterIdLst>
  <p:notesMasterIdLst>
    <p:notesMasterId r:id="rId48"/>
  </p:notesMasterIdLst>
  <p:sldIdLst>
    <p:sldId id="256" r:id="rId2"/>
    <p:sldId id="257" r:id="rId3"/>
    <p:sldId id="258" r:id="rId4"/>
    <p:sldId id="260" r:id="rId5"/>
    <p:sldId id="261" r:id="rId6"/>
    <p:sldId id="262" r:id="rId7"/>
    <p:sldId id="263" r:id="rId8"/>
    <p:sldId id="267" r:id="rId9"/>
    <p:sldId id="308" r:id="rId10"/>
    <p:sldId id="264" r:id="rId11"/>
    <p:sldId id="269" r:id="rId12"/>
    <p:sldId id="270" r:id="rId13"/>
    <p:sldId id="271" r:id="rId14"/>
    <p:sldId id="272" r:id="rId15"/>
    <p:sldId id="273" r:id="rId16"/>
    <p:sldId id="304" r:id="rId17"/>
    <p:sldId id="274" r:id="rId18"/>
    <p:sldId id="275" r:id="rId19"/>
    <p:sldId id="265" r:id="rId20"/>
    <p:sldId id="277" r:id="rId21"/>
    <p:sldId id="281" r:id="rId22"/>
    <p:sldId id="283" r:id="rId23"/>
    <p:sldId id="284" r:id="rId24"/>
    <p:sldId id="306" r:id="rId25"/>
    <p:sldId id="285" r:id="rId26"/>
    <p:sldId id="307"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78" r:id="rId41"/>
    <p:sldId id="279" r:id="rId42"/>
    <p:sldId id="299" r:id="rId43"/>
    <p:sldId id="305" r:id="rId44"/>
    <p:sldId id="300" r:id="rId45"/>
    <p:sldId id="302" r:id="rId46"/>
    <p:sldId id="30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9" autoAdjust="0"/>
    <p:restoredTop sz="99821" autoAdjust="0"/>
  </p:normalViewPr>
  <p:slideViewPr>
    <p:cSldViewPr>
      <p:cViewPr>
        <p:scale>
          <a:sx n="70" d="100"/>
          <a:sy n="70" d="100"/>
        </p:scale>
        <p:origin x="-1314" y="-9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9EC69FE-D6D0-45B4-B7FC-5D57544D989C}" type="datetimeFigureOut">
              <a:rPr lang="en-US"/>
              <a:pPr>
                <a:defRPr/>
              </a:pPr>
              <a:t>8/18/2015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B6DBBB-F1EB-46F9-A34B-494081EDC614}" type="slidenum">
              <a:rPr lang="en-US"/>
              <a:pPr>
                <a:defRPr/>
              </a:pPr>
              <a:t>‹#›</a:t>
            </a:fld>
            <a:endParaRPr lang="en-US" dirty="0"/>
          </a:p>
        </p:txBody>
      </p:sp>
    </p:spTree>
    <p:extLst>
      <p:ext uri="{BB962C8B-B14F-4D97-AF65-F5344CB8AC3E}">
        <p14:creationId xmlns:p14="http://schemas.microsoft.com/office/powerpoint/2010/main" val="1040269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6E3E4F-3125-4E7E-83E2-2AEE799AD7D8}" type="slidenum">
              <a:rPr lang="en-US" smtClean="0"/>
              <a:pPr/>
              <a:t>39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47B54E28-61A2-4042-93F0-67050B04327F}" type="datetimeFigureOut">
              <a:rPr lang="en-US" smtClean="0"/>
              <a:pPr>
                <a:defRPr/>
              </a:pPr>
              <a:t>8/18/2015</a:t>
            </a:fld>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5D70EAE6-830F-498E-B6ED-50DACC8D044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A1D2007-9173-4E17-B9EF-46AB2EBA6F1C}" type="datetimeFigureOut">
              <a:rPr lang="en-US" smtClean="0"/>
              <a:pPr>
                <a:defRPr/>
              </a:pPr>
              <a:t>8/18/2015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30FE4C-56AA-4B6D-AD2E-854553CCDBF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A52A8DC-9F3F-499F-828A-E888E9B45347}" type="datetimeFigureOut">
              <a:rPr lang="en-US" smtClean="0"/>
              <a:pPr>
                <a:defRPr/>
              </a:pPr>
              <a:t>8/18/2015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98F7ED-F4AE-4A37-AD26-7B97E0F1E05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0F7733B8-3C58-472C-ACB8-658A71AC6D76}" type="datetimeFigureOut">
              <a:rPr lang="en-US"/>
              <a:pPr>
                <a:defRPr/>
              </a:pPr>
              <a:t>8/18/2015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69FDE47-08E1-4071-817B-53C11EB630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7CE9EB3-FC9E-47B9-A1F5-83948083A40B}" type="datetimeFigureOut">
              <a:rPr lang="en-US" smtClean="0"/>
              <a:pPr>
                <a:defRPr/>
              </a:pPr>
              <a:t>8/18/2015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0E80DF-39D7-476A-9E81-34127D186D0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27A7EDF-0D09-4C11-8DB7-7DCB456D95C2}" type="datetimeFigureOut">
              <a:rPr lang="en-US" smtClean="0"/>
              <a:pPr>
                <a:defRPr/>
              </a:pPr>
              <a:t>8/18/2015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63A4B4-9D7D-44CA-8446-88899864D61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261B946-B1B7-48CC-88F5-ECB08833DB5A}" type="datetimeFigureOut">
              <a:rPr lang="en-US" smtClean="0"/>
              <a:pPr>
                <a:defRPr/>
              </a:pPr>
              <a:t>8/18/2015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FFF4BF-63FE-4A63-8374-6AC70667F58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72C4EDDB-D438-495C-9E06-915152B89A07}" type="datetimeFigureOut">
              <a:rPr lang="en-US" smtClean="0"/>
              <a:pPr>
                <a:defRPr/>
              </a:pPr>
              <a:t>8/18/2015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2EF97D3-4B5C-442F-B0D5-AE407AD1D8A9}"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564E8853-C4D5-489C-B521-927C094C93BB}" type="datetimeFigureOut">
              <a:rPr lang="en-US" smtClean="0"/>
              <a:pPr>
                <a:defRPr/>
              </a:pPr>
              <a:t>8/18/2015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28444C3-4A42-4635-A59B-58799578BCB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8726CA-C892-4EA1-BAE3-34173722F529}" type="datetimeFigureOut">
              <a:rPr lang="en-US" smtClean="0"/>
              <a:pPr>
                <a:defRPr/>
              </a:pPr>
              <a:t>8/18/2015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AC5795-ADA6-4A85-89A9-72FC0F7ECCD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A7C3ED7-5D12-4208-B711-316654EB4E70}" type="datetimeFigureOut">
              <a:rPr lang="en-US" smtClean="0"/>
              <a:pPr>
                <a:defRPr/>
              </a:pPr>
              <a:t>8/18/2015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7567C7D-751A-4670-8CF5-AE87898D198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DB327845-4DAA-4A4D-A6F5-FE6304B83F57}" type="datetimeFigureOut">
              <a:rPr lang="en-US" smtClean="0"/>
              <a:pPr>
                <a:defRPr/>
              </a:pPr>
              <a:t>8/18/2015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FA0C7C1-749B-4B7B-9027-83ED92FFF902}"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3A69DB8-2543-4AD9-8445-0EF0543748B5}" type="datetimeFigureOut">
              <a:rPr lang="en-US" smtClean="0"/>
              <a:pPr>
                <a:defRPr/>
              </a:pPr>
              <a:t>8/18/2015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1BB85BA-818C-4BF5-8E64-1D6E3CC97925}"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228600"/>
            <a:ext cx="8000999" cy="762000"/>
          </a:xfrm>
        </p:spPr>
        <p:txBody>
          <a:bodyPr rtlCol="0">
            <a:normAutofit fontScale="90000"/>
          </a:bodyPr>
          <a:lstStyle/>
          <a:p>
            <a:pPr eaLnBrk="1" fontAlgn="auto" hangingPunct="1">
              <a:spcAft>
                <a:spcPts val="0"/>
              </a:spcAft>
              <a:defRPr/>
            </a:pPr>
            <a:r>
              <a:rPr lang="en-US" dirty="0" smtClean="0">
                <a:solidFill>
                  <a:schemeClr val="tx2">
                    <a:satMod val="130000"/>
                  </a:schemeClr>
                </a:solidFill>
              </a:rPr>
              <a:t>The Nursing Process</a:t>
            </a:r>
            <a:endParaRPr lang="en-US" dirty="0">
              <a:solidFill>
                <a:schemeClr val="tx2">
                  <a:satMod val="130000"/>
                </a:schemeClr>
              </a:solidFill>
            </a:endParaRPr>
          </a:p>
        </p:txBody>
      </p:sp>
      <p:sp>
        <p:nvSpPr>
          <p:cNvPr id="15362" name="Subtitle 2"/>
          <p:cNvSpPr>
            <a:spLocks noGrp="1"/>
          </p:cNvSpPr>
          <p:nvPr>
            <p:ph type="subTitle" idx="1"/>
          </p:nvPr>
        </p:nvSpPr>
        <p:spPr>
          <a:xfrm>
            <a:off x="228600" y="1849438"/>
            <a:ext cx="8001000" cy="3255962"/>
          </a:xfrm>
        </p:spPr>
        <p:txBody>
          <a:bodyPr>
            <a:normAutofit/>
          </a:bodyPr>
          <a:lstStyle/>
          <a:p>
            <a:pPr marR="0" eaLnBrk="1" hangingPunct="1"/>
            <a:r>
              <a:rPr lang="en-US" dirty="0" smtClean="0"/>
              <a:t>            </a:t>
            </a:r>
            <a:r>
              <a:rPr lang="en-US" b="1" dirty="0" smtClean="0"/>
              <a:t>Fundamentals of Nursing </a:t>
            </a:r>
          </a:p>
          <a:p>
            <a:pPr marR="0" eaLnBrk="1" hangingPunct="1"/>
            <a:endParaRPr lang="en-US" b="1" dirty="0" smtClean="0"/>
          </a:p>
          <a:p>
            <a:pPr marR="0" eaLnBrk="1" hangingPunct="1"/>
            <a:r>
              <a:rPr lang="en-US" b="1" dirty="0" smtClean="0"/>
              <a:t>                      PNU-145</a:t>
            </a:r>
          </a:p>
          <a:p>
            <a:pPr marR="0" eaLnBrk="1" hangingPunct="1"/>
            <a:endParaRPr lang="en-US" b="1" dirty="0" smtClean="0"/>
          </a:p>
          <a:p>
            <a:pPr marR="0" eaLnBrk="1" hangingPunct="1"/>
            <a:r>
              <a:rPr lang="en-US" b="1" dirty="0" smtClean="0"/>
              <a:t>            Cheryl Proffitt, RN,MSN</a:t>
            </a:r>
          </a:p>
          <a:p>
            <a:pPr marR="0" eaLnBrk="1" hangingPunct="1"/>
            <a:r>
              <a:rPr lang="en-US" b="1" dirty="0" smtClean="0"/>
              <a:t>               September, </a:t>
            </a:r>
            <a:r>
              <a:rPr lang="en-US" b="1" dirty="0" smtClean="0"/>
              <a:t>2015</a:t>
            </a:r>
            <a:endParaRPr lang="en-US"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100" y="0"/>
            <a:ext cx="7499350" cy="914400"/>
          </a:xfrm>
        </p:spPr>
        <p:txBody>
          <a:bodyPr rtlCol="0">
            <a:normAutofit/>
          </a:bodyPr>
          <a:lstStyle/>
          <a:p>
            <a:pPr eaLnBrk="1" fontAlgn="auto" hangingPunct="1">
              <a:spcAft>
                <a:spcPts val="0"/>
              </a:spcAft>
              <a:defRPr/>
            </a:pPr>
            <a:r>
              <a:rPr lang="en-US" dirty="0" smtClean="0">
                <a:solidFill>
                  <a:schemeClr val="tx2">
                    <a:satMod val="130000"/>
                  </a:schemeClr>
                </a:solidFill>
              </a:rPr>
              <a:t>Steps of the Nursing Process</a:t>
            </a:r>
            <a:endParaRPr lang="en-US" dirty="0">
              <a:solidFill>
                <a:schemeClr val="tx2">
                  <a:satMod val="130000"/>
                </a:schemeClr>
              </a:solidFill>
            </a:endParaRPr>
          </a:p>
        </p:txBody>
      </p:sp>
      <p:pic>
        <p:nvPicPr>
          <p:cNvPr id="24578" name="Picture 2"/>
          <p:cNvPicPr>
            <a:picLocks noGrp="1" noChangeAspect="1" noChangeArrowheads="1"/>
          </p:cNvPicPr>
          <p:nvPr>
            <p:ph sz="half" idx="1"/>
          </p:nvPr>
        </p:nvPicPr>
        <p:blipFill>
          <a:blip r:embed="rId2"/>
          <a:srcRect/>
          <a:stretch>
            <a:fillRect/>
          </a:stretch>
        </p:blipFill>
        <p:spPr>
          <a:xfrm>
            <a:off x="152400" y="1447800"/>
            <a:ext cx="3200400" cy="5410200"/>
          </a:xfrm>
        </p:spPr>
      </p:pic>
      <p:sp>
        <p:nvSpPr>
          <p:cNvPr id="6" name="Content Placeholder 5"/>
          <p:cNvSpPr>
            <a:spLocks noGrp="1"/>
          </p:cNvSpPr>
          <p:nvPr>
            <p:ph sz="half" idx="2"/>
          </p:nvPr>
        </p:nvSpPr>
        <p:spPr>
          <a:xfrm>
            <a:off x="3505200" y="762000"/>
            <a:ext cx="5429250" cy="6096000"/>
          </a:xfrm>
        </p:spPr>
        <p:txBody>
          <a:bodyPr rtlCol="0">
            <a:normAutofit lnSpcReduction="10000"/>
          </a:bodyPr>
          <a:lstStyle/>
          <a:p>
            <a:pPr marL="640080" lvl="1" indent="-246888" eaLnBrk="1" fontAlgn="auto" hangingPunct="1">
              <a:lnSpc>
                <a:spcPct val="90000"/>
              </a:lnSpc>
              <a:spcAft>
                <a:spcPts val="0"/>
              </a:spcAft>
              <a:buFont typeface="Wingdings" pitchFamily="2" charset="2"/>
              <a:buChar char="§"/>
              <a:defRPr/>
            </a:pPr>
            <a:r>
              <a:rPr lang="en-US" b="1" dirty="0" smtClean="0"/>
              <a:t>Assessment</a:t>
            </a:r>
            <a:r>
              <a:rPr lang="en-US" dirty="0" smtClean="0"/>
              <a:t> is the </a:t>
            </a:r>
            <a:r>
              <a:rPr lang="en-US" sz="2800" dirty="0" smtClean="0"/>
              <a:t>First step in the  nursing process, involving nurse/client contact</a:t>
            </a:r>
          </a:p>
          <a:p>
            <a:pPr marL="640080" lvl="1" indent="-246888" eaLnBrk="1" fontAlgn="auto" hangingPunct="1">
              <a:lnSpc>
                <a:spcPct val="90000"/>
              </a:lnSpc>
              <a:spcAft>
                <a:spcPts val="0"/>
              </a:spcAft>
              <a:buFont typeface="Wingdings" pitchFamily="2" charset="2"/>
              <a:buChar char="v"/>
              <a:defRPr/>
            </a:pPr>
            <a:r>
              <a:rPr lang="en-US" sz="2800" dirty="0" smtClean="0"/>
              <a:t>It involves collection of data from the client, such as abnormal  findings, things that causes health problems.</a:t>
            </a:r>
          </a:p>
          <a:p>
            <a:pPr marL="640080" lvl="1" indent="-246888" eaLnBrk="1" fontAlgn="auto" hangingPunct="1">
              <a:lnSpc>
                <a:spcPct val="90000"/>
              </a:lnSpc>
              <a:spcAft>
                <a:spcPts val="0"/>
              </a:spcAft>
              <a:buFont typeface="Wingdings" pitchFamily="2" charset="2"/>
              <a:buNone/>
              <a:defRPr/>
            </a:pPr>
            <a:r>
              <a:rPr lang="en-US" sz="2800" dirty="0" smtClean="0"/>
              <a:t>  </a:t>
            </a:r>
            <a:r>
              <a:rPr lang="en-US" sz="2800" b="1" u="sng" dirty="0" smtClean="0"/>
              <a:t>Types of Data</a:t>
            </a:r>
          </a:p>
          <a:p>
            <a:pPr marL="640080" lvl="1" indent="-246888" eaLnBrk="1" fontAlgn="auto" hangingPunct="1">
              <a:lnSpc>
                <a:spcPct val="90000"/>
              </a:lnSpc>
              <a:spcAft>
                <a:spcPts val="0"/>
              </a:spcAft>
              <a:buFont typeface="Wingdings" pitchFamily="2" charset="2"/>
              <a:buChar char="v"/>
              <a:defRPr/>
            </a:pPr>
            <a:r>
              <a:rPr lang="en-US" sz="2800" dirty="0" smtClean="0"/>
              <a:t>Data can be Objective , or signs  of a disorder which are </a:t>
            </a:r>
            <a:r>
              <a:rPr lang="en-US" sz="2800" u="sng" dirty="0" smtClean="0"/>
              <a:t>observable</a:t>
            </a:r>
            <a:r>
              <a:rPr lang="en-US" sz="2800" dirty="0" smtClean="0"/>
              <a:t> or measurable.  </a:t>
            </a:r>
          </a:p>
          <a:p>
            <a:pPr marL="640080" lvl="1" indent="-246888" eaLnBrk="1" fontAlgn="auto" hangingPunct="1">
              <a:lnSpc>
                <a:spcPct val="90000"/>
              </a:lnSpc>
              <a:spcAft>
                <a:spcPts val="0"/>
              </a:spcAft>
              <a:buFont typeface="Verdana" pitchFamily="34" charset="0"/>
              <a:buNone/>
              <a:defRPr/>
            </a:pPr>
            <a:r>
              <a:rPr lang="en-US" sz="2800" dirty="0" smtClean="0"/>
              <a:t>           OR it can be </a:t>
            </a:r>
          </a:p>
          <a:p>
            <a:pPr marL="640080" lvl="1" indent="-246888" eaLnBrk="1" fontAlgn="auto" hangingPunct="1">
              <a:lnSpc>
                <a:spcPct val="90000"/>
              </a:lnSpc>
              <a:spcAft>
                <a:spcPts val="0"/>
              </a:spcAft>
              <a:buFont typeface="Wingdings" pitchFamily="2" charset="2"/>
              <a:buChar char="v"/>
              <a:defRPr/>
            </a:pPr>
            <a:r>
              <a:rPr lang="en-US" sz="2800" dirty="0" smtClean="0"/>
              <a:t>Subjective or symptoms  that  the </a:t>
            </a:r>
            <a:r>
              <a:rPr lang="en-US" sz="2800" u="sng" dirty="0" smtClean="0"/>
              <a:t>client feels </a:t>
            </a:r>
            <a:r>
              <a:rPr lang="en-US" sz="2800" dirty="0" smtClean="0"/>
              <a:t>and can describe .</a:t>
            </a:r>
          </a:p>
          <a:p>
            <a:pPr marL="274320" indent="-274320" eaLnBrk="1" fontAlgn="auto" hangingPunct="1">
              <a:lnSpc>
                <a:spcPct val="90000"/>
              </a:lnSpc>
              <a:spcAft>
                <a:spcPts val="0"/>
              </a:spcAft>
              <a:buClr>
                <a:schemeClr val="accent3"/>
              </a:buClr>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satMod val="130000"/>
                  </a:schemeClr>
                </a:solidFill>
              </a:rPr>
              <a:t>Steps of the Nursing Process</a:t>
            </a:r>
            <a:endParaRPr lang="en-US" dirty="0">
              <a:solidFill>
                <a:schemeClr val="tx2">
                  <a:satMod val="130000"/>
                </a:schemeClr>
              </a:solidFill>
            </a:endParaRPr>
          </a:p>
        </p:txBody>
      </p:sp>
      <p:sp>
        <p:nvSpPr>
          <p:cNvPr id="3" name="Content Placeholder 2"/>
          <p:cNvSpPr>
            <a:spLocks noGrp="1"/>
          </p:cNvSpPr>
          <p:nvPr>
            <p:ph sz="half" idx="1"/>
          </p:nvPr>
        </p:nvSpPr>
        <p:spPr/>
        <p:txBody>
          <a:bodyPr rtlCol="0">
            <a:normAutofit lnSpcReduction="10000"/>
          </a:bodyPr>
          <a:lstStyle/>
          <a:p>
            <a:pPr marL="365760" indent="-283464" eaLnBrk="1" fontAlgn="auto" hangingPunct="1">
              <a:spcAft>
                <a:spcPts val="0"/>
              </a:spcAft>
              <a:buClr>
                <a:schemeClr val="accent3"/>
              </a:buClr>
              <a:buFont typeface="Wingdings 2"/>
              <a:buChar char=""/>
              <a:defRPr/>
            </a:pPr>
            <a:r>
              <a:rPr lang="en-US" dirty="0" smtClean="0"/>
              <a:t>Examples of </a:t>
            </a:r>
            <a:r>
              <a:rPr lang="en-US" u="sng" dirty="0" smtClean="0"/>
              <a:t>Objective</a:t>
            </a:r>
            <a:r>
              <a:rPr lang="en-US" dirty="0" smtClean="0"/>
              <a:t> Data (see)</a:t>
            </a:r>
          </a:p>
          <a:p>
            <a:pPr marL="365760" indent="-283464" eaLnBrk="1" fontAlgn="auto" hangingPunct="1">
              <a:spcAft>
                <a:spcPts val="0"/>
              </a:spcAft>
              <a:buClr>
                <a:schemeClr val="accent3"/>
              </a:buClr>
              <a:buFont typeface="Wingdings 2"/>
              <a:buChar char=""/>
              <a:defRPr/>
            </a:pPr>
            <a:endParaRPr lang="en-US" dirty="0" smtClean="0"/>
          </a:p>
          <a:p>
            <a:pPr marL="365760" indent="-283464" eaLnBrk="1" fontAlgn="auto" hangingPunct="1">
              <a:spcAft>
                <a:spcPts val="0"/>
              </a:spcAft>
              <a:buClr>
                <a:schemeClr val="accent3"/>
              </a:buClr>
              <a:buFont typeface="Wingdings 2"/>
              <a:buChar char=""/>
              <a:defRPr/>
            </a:pPr>
            <a:endParaRPr lang="en-US" dirty="0" smtClean="0"/>
          </a:p>
          <a:p>
            <a:pPr marL="365760" indent="-283464" eaLnBrk="1" fontAlgn="auto" hangingPunct="1">
              <a:spcAft>
                <a:spcPts val="0"/>
              </a:spcAft>
              <a:buClr>
                <a:schemeClr val="accent3"/>
              </a:buClr>
              <a:buFont typeface="Wingdings 2"/>
              <a:buChar char=""/>
              <a:defRPr/>
            </a:pPr>
            <a:r>
              <a:rPr lang="en-US" dirty="0" smtClean="0"/>
              <a:t>Weight </a:t>
            </a:r>
          </a:p>
          <a:p>
            <a:pPr marL="365760" indent="-283464" eaLnBrk="1" fontAlgn="auto" hangingPunct="1">
              <a:spcAft>
                <a:spcPts val="0"/>
              </a:spcAft>
              <a:buClr>
                <a:schemeClr val="accent3"/>
              </a:buClr>
              <a:buFont typeface="Wingdings 2"/>
              <a:buChar char=""/>
              <a:defRPr/>
            </a:pPr>
            <a:r>
              <a:rPr lang="en-US" dirty="0" smtClean="0"/>
              <a:t>Temperature</a:t>
            </a:r>
          </a:p>
          <a:p>
            <a:pPr marL="365760" indent="-283464" eaLnBrk="1" fontAlgn="auto" hangingPunct="1">
              <a:spcAft>
                <a:spcPts val="0"/>
              </a:spcAft>
              <a:buClr>
                <a:schemeClr val="accent3"/>
              </a:buClr>
              <a:buFont typeface="Wingdings 2"/>
              <a:buChar char=""/>
              <a:defRPr/>
            </a:pPr>
            <a:r>
              <a:rPr lang="en-US" dirty="0" smtClean="0"/>
              <a:t>Skin color</a:t>
            </a:r>
          </a:p>
          <a:p>
            <a:pPr marL="365760" indent="-283464" eaLnBrk="1" fontAlgn="auto" hangingPunct="1">
              <a:spcAft>
                <a:spcPts val="0"/>
              </a:spcAft>
              <a:buClr>
                <a:schemeClr val="accent3"/>
              </a:buClr>
              <a:buFont typeface="Wingdings 2"/>
              <a:buChar char=""/>
              <a:defRPr/>
            </a:pPr>
            <a:r>
              <a:rPr lang="en-US" dirty="0" smtClean="0"/>
              <a:t>Blood cell count</a:t>
            </a:r>
          </a:p>
          <a:p>
            <a:pPr marL="365760" indent="-283464" eaLnBrk="1" fontAlgn="auto" hangingPunct="1">
              <a:spcAft>
                <a:spcPts val="0"/>
              </a:spcAft>
              <a:buClr>
                <a:schemeClr val="accent3"/>
              </a:buClr>
              <a:buFont typeface="Wingdings 2"/>
              <a:buChar char=""/>
              <a:defRPr/>
            </a:pPr>
            <a:r>
              <a:rPr lang="en-US" dirty="0" smtClean="0"/>
              <a:t>Vomiting</a:t>
            </a:r>
          </a:p>
          <a:p>
            <a:pPr marL="365760" indent="-283464" eaLnBrk="1" fontAlgn="auto" hangingPunct="1">
              <a:spcAft>
                <a:spcPts val="0"/>
              </a:spcAft>
              <a:buClr>
                <a:schemeClr val="accent3"/>
              </a:buClr>
              <a:buFont typeface="Wingdings 2"/>
              <a:buChar char=""/>
              <a:defRPr/>
            </a:pPr>
            <a:r>
              <a:rPr lang="en-US" dirty="0" smtClean="0"/>
              <a:t>Bleeding</a:t>
            </a:r>
            <a:endParaRPr lang="en-US" dirty="0"/>
          </a:p>
        </p:txBody>
      </p:sp>
      <p:sp>
        <p:nvSpPr>
          <p:cNvPr id="4" name="Content Placeholder 3"/>
          <p:cNvSpPr>
            <a:spLocks noGrp="1"/>
          </p:cNvSpPr>
          <p:nvPr>
            <p:ph sz="half" idx="2"/>
          </p:nvPr>
        </p:nvSpPr>
        <p:spPr/>
        <p:txBody>
          <a:bodyPr rtlCol="0">
            <a:normAutofit lnSpcReduction="10000"/>
          </a:bodyPr>
          <a:lstStyle/>
          <a:p>
            <a:pPr marL="365760" indent="-283464" eaLnBrk="1" fontAlgn="auto" hangingPunct="1">
              <a:spcAft>
                <a:spcPts val="0"/>
              </a:spcAft>
              <a:buClr>
                <a:schemeClr val="accent3"/>
              </a:buClr>
              <a:buFont typeface="Wingdings 2"/>
              <a:buChar char=""/>
              <a:defRPr/>
            </a:pPr>
            <a:r>
              <a:rPr lang="en-US" dirty="0" smtClean="0"/>
              <a:t>Examples of </a:t>
            </a:r>
            <a:r>
              <a:rPr lang="en-US" u="sng" dirty="0" smtClean="0"/>
              <a:t>Subjective</a:t>
            </a:r>
            <a:r>
              <a:rPr lang="en-US" dirty="0" smtClean="0"/>
              <a:t> Data  (what the client feels)</a:t>
            </a:r>
          </a:p>
          <a:p>
            <a:pPr marL="365760" indent="-283464" eaLnBrk="1" fontAlgn="auto" hangingPunct="1">
              <a:spcAft>
                <a:spcPts val="0"/>
              </a:spcAft>
              <a:buClr>
                <a:schemeClr val="accent3"/>
              </a:buClr>
              <a:buFont typeface="Wingdings 2"/>
              <a:buChar char=""/>
              <a:defRPr/>
            </a:pPr>
            <a:endParaRPr lang="en-US" dirty="0" smtClean="0"/>
          </a:p>
          <a:p>
            <a:pPr marL="365760" indent="-283464" eaLnBrk="1" fontAlgn="auto" hangingPunct="1">
              <a:spcAft>
                <a:spcPts val="0"/>
              </a:spcAft>
              <a:buClr>
                <a:schemeClr val="accent3"/>
              </a:buClr>
              <a:buFont typeface="Wingdings 2"/>
              <a:buChar char=""/>
              <a:defRPr/>
            </a:pPr>
            <a:r>
              <a:rPr lang="en-US" dirty="0" smtClean="0"/>
              <a:t>Pain</a:t>
            </a:r>
          </a:p>
          <a:p>
            <a:pPr marL="365760" indent="-283464" eaLnBrk="1" fontAlgn="auto" hangingPunct="1">
              <a:spcAft>
                <a:spcPts val="0"/>
              </a:spcAft>
              <a:buClr>
                <a:schemeClr val="accent3"/>
              </a:buClr>
              <a:buFont typeface="Wingdings 2"/>
              <a:buChar char=""/>
              <a:defRPr/>
            </a:pPr>
            <a:r>
              <a:rPr lang="en-US" dirty="0" smtClean="0"/>
              <a:t>Nausea</a:t>
            </a:r>
          </a:p>
          <a:p>
            <a:pPr marL="365760" indent="-283464" eaLnBrk="1" fontAlgn="auto" hangingPunct="1">
              <a:spcAft>
                <a:spcPts val="0"/>
              </a:spcAft>
              <a:buClr>
                <a:schemeClr val="accent3"/>
              </a:buClr>
              <a:buFont typeface="Wingdings 2"/>
              <a:buChar char=""/>
              <a:defRPr/>
            </a:pPr>
            <a:r>
              <a:rPr lang="en-US" dirty="0" smtClean="0"/>
              <a:t>Depression</a:t>
            </a:r>
          </a:p>
          <a:p>
            <a:pPr marL="365760" indent="-283464" eaLnBrk="1" fontAlgn="auto" hangingPunct="1">
              <a:spcAft>
                <a:spcPts val="0"/>
              </a:spcAft>
              <a:buClr>
                <a:schemeClr val="accent3"/>
              </a:buClr>
              <a:buFont typeface="Wingdings 2"/>
              <a:buChar char=""/>
              <a:defRPr/>
            </a:pPr>
            <a:r>
              <a:rPr lang="en-US" dirty="0" smtClean="0"/>
              <a:t>Fatigue</a:t>
            </a:r>
          </a:p>
          <a:p>
            <a:pPr marL="365760" indent="-283464" eaLnBrk="1" fontAlgn="auto" hangingPunct="1">
              <a:spcAft>
                <a:spcPts val="0"/>
              </a:spcAft>
              <a:buClr>
                <a:schemeClr val="accent3"/>
              </a:buClr>
              <a:buFont typeface="Wingdings 2"/>
              <a:buChar char=""/>
              <a:defRPr/>
            </a:pPr>
            <a:r>
              <a:rPr lang="en-US" dirty="0" smtClean="0"/>
              <a:t>Anxiety</a:t>
            </a:r>
          </a:p>
          <a:p>
            <a:pPr marL="365760" indent="-283464" eaLnBrk="1" fontAlgn="auto" hangingPunct="1">
              <a:spcAft>
                <a:spcPts val="0"/>
              </a:spcAft>
              <a:buClr>
                <a:schemeClr val="accent3"/>
              </a:buClr>
              <a:buFont typeface="Wingdings 2"/>
              <a:buChar char=""/>
              <a:defRPr/>
            </a:pPr>
            <a:r>
              <a:rPr lang="en-US" dirty="0" smtClean="0"/>
              <a:t>Loneliness</a:t>
            </a:r>
          </a:p>
          <a:p>
            <a:pPr marL="365760" indent="-283464" eaLnBrk="1" fontAlgn="auto" hangingPunct="1">
              <a:spcAft>
                <a:spcPts val="0"/>
              </a:spcAft>
              <a:buClr>
                <a:schemeClr val="accent3"/>
              </a:buClr>
              <a:buFont typeface="Wingdings 2"/>
              <a:buChar char=""/>
              <a:defRPr/>
            </a:pPr>
            <a:endParaRPr lang="en-US" dirty="0"/>
          </a:p>
        </p:txBody>
      </p:sp>
      <p:pic>
        <p:nvPicPr>
          <p:cNvPr id="25604" name="Picture 2"/>
          <p:cNvPicPr>
            <a:picLocks noChangeAspect="1" noChangeArrowheads="1"/>
          </p:cNvPicPr>
          <p:nvPr/>
        </p:nvPicPr>
        <p:blipFill>
          <a:blip r:embed="rId2"/>
          <a:srcRect/>
          <a:stretch>
            <a:fillRect/>
          </a:stretch>
        </p:blipFill>
        <p:spPr bwMode="auto">
          <a:xfrm>
            <a:off x="1905000" y="2286000"/>
            <a:ext cx="1809750" cy="838200"/>
          </a:xfrm>
          <a:prstGeom prst="rect">
            <a:avLst/>
          </a:prstGeom>
          <a:noFill/>
          <a:ln w="9525">
            <a:noFill/>
            <a:miter lim="800000"/>
            <a:headEnd/>
            <a:tailEnd/>
          </a:ln>
        </p:spPr>
      </p:pic>
      <p:pic>
        <p:nvPicPr>
          <p:cNvPr id="25605" name="Picture 2"/>
          <p:cNvPicPr>
            <a:picLocks noChangeAspect="1" noChangeArrowheads="1"/>
          </p:cNvPicPr>
          <p:nvPr/>
        </p:nvPicPr>
        <p:blipFill>
          <a:blip r:embed="rId3"/>
          <a:srcRect/>
          <a:stretch>
            <a:fillRect/>
          </a:stretch>
        </p:blipFill>
        <p:spPr bwMode="auto">
          <a:xfrm>
            <a:off x="7620000" y="2514600"/>
            <a:ext cx="121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9650" cy="639762"/>
          </a:xfrm>
        </p:spPr>
        <p:txBody>
          <a:bodyPr rtlCol="0">
            <a:normAutofit fontScale="90000"/>
          </a:bodyPr>
          <a:lstStyle/>
          <a:p>
            <a:pPr eaLnBrk="1" fontAlgn="auto" hangingPunct="1">
              <a:spcAft>
                <a:spcPts val="0"/>
              </a:spcAft>
              <a:defRPr/>
            </a:pPr>
            <a:r>
              <a:rPr lang="en-US" dirty="0" smtClean="0">
                <a:solidFill>
                  <a:schemeClr val="tx2">
                    <a:satMod val="130000"/>
                  </a:schemeClr>
                </a:solidFill>
              </a:rPr>
              <a:t>Steps of the Nursing Process (cont’d)</a:t>
            </a:r>
            <a:endParaRPr lang="en-US" dirty="0">
              <a:solidFill>
                <a:schemeClr val="tx2">
                  <a:satMod val="130000"/>
                </a:schemeClr>
              </a:solidFill>
            </a:endParaRPr>
          </a:p>
        </p:txBody>
      </p:sp>
      <p:sp>
        <p:nvSpPr>
          <p:cNvPr id="26626" name="Content Placeholder 2"/>
          <p:cNvSpPr>
            <a:spLocks noGrp="1"/>
          </p:cNvSpPr>
          <p:nvPr>
            <p:ph idx="1"/>
          </p:nvPr>
        </p:nvSpPr>
        <p:spPr>
          <a:xfrm>
            <a:off x="457200" y="914400"/>
            <a:ext cx="8229600" cy="5943600"/>
          </a:xfrm>
        </p:spPr>
        <p:txBody>
          <a:bodyPr/>
          <a:lstStyle/>
          <a:p>
            <a:pPr marL="615950" lvl="1" indent="-533400" eaLnBrk="1" hangingPunct="1">
              <a:lnSpc>
                <a:spcPct val="90000"/>
              </a:lnSpc>
              <a:spcBef>
                <a:spcPts val="600"/>
              </a:spcBef>
              <a:buSzPct val="80000"/>
              <a:buFont typeface="Wingdings" pitchFamily="2" charset="2"/>
              <a:buChar char="v"/>
            </a:pPr>
            <a:r>
              <a:rPr lang="en-US" sz="3200" b="1" smtClean="0"/>
              <a:t>Sources of data:</a:t>
            </a:r>
            <a:r>
              <a:rPr lang="en-US" sz="3200" smtClean="0"/>
              <a:t>      </a:t>
            </a:r>
          </a:p>
          <a:p>
            <a:pPr marL="615950" lvl="1" indent="-533400" eaLnBrk="1" hangingPunct="1">
              <a:lnSpc>
                <a:spcPct val="90000"/>
              </a:lnSpc>
              <a:spcBef>
                <a:spcPts val="600"/>
              </a:spcBef>
              <a:buSzPct val="80000"/>
            </a:pPr>
            <a:r>
              <a:rPr lang="en-US" sz="3200" smtClean="0"/>
              <a:t>Primary source– The client </a:t>
            </a:r>
          </a:p>
          <a:p>
            <a:pPr marL="615950" lvl="1" indent="-533400" eaLnBrk="1" hangingPunct="1">
              <a:lnSpc>
                <a:spcPct val="90000"/>
              </a:lnSpc>
              <a:spcBef>
                <a:spcPts val="600"/>
              </a:spcBef>
              <a:buSzPct val="80000"/>
            </a:pPr>
            <a:r>
              <a:rPr lang="en-US" sz="3200" smtClean="0"/>
              <a:t>Secondary sources– The client’s family, reports, test results past medical history or discussion with other health care professionals</a:t>
            </a:r>
          </a:p>
          <a:p>
            <a:pPr marL="615950" lvl="1" indent="-533400" eaLnBrk="1" hangingPunct="1">
              <a:lnSpc>
                <a:spcPct val="90000"/>
              </a:lnSpc>
              <a:spcBef>
                <a:spcPts val="600"/>
              </a:spcBef>
              <a:buSzPct val="80000"/>
            </a:pPr>
            <a:endParaRPr lang="en-US" sz="3200" smtClean="0"/>
          </a:p>
          <a:p>
            <a:pPr marL="615950" lvl="1" indent="-533400" eaLnBrk="1" hangingPunct="1">
              <a:lnSpc>
                <a:spcPct val="90000"/>
              </a:lnSpc>
              <a:spcBef>
                <a:spcPts val="600"/>
              </a:spcBef>
              <a:buSzPct val="80000"/>
              <a:buFont typeface="Wingdings" pitchFamily="2" charset="2"/>
              <a:buChar char="v"/>
            </a:pPr>
            <a:r>
              <a:rPr lang="en-US" sz="3200" smtClean="0"/>
              <a:t>  </a:t>
            </a:r>
            <a:r>
              <a:rPr lang="en-US" sz="3200" b="1" smtClean="0"/>
              <a:t>Types of assessment</a:t>
            </a:r>
          </a:p>
          <a:p>
            <a:pPr marL="615950" lvl="1" indent="-533400" eaLnBrk="1" hangingPunct="1">
              <a:lnSpc>
                <a:spcPct val="90000"/>
              </a:lnSpc>
              <a:spcBef>
                <a:spcPts val="600"/>
              </a:spcBef>
              <a:buSzPct val="80000"/>
              <a:buFont typeface="Wingdings" pitchFamily="2" charset="2"/>
              <a:buNone/>
            </a:pPr>
            <a:r>
              <a:rPr lang="en-US" sz="3200" smtClean="0"/>
              <a:t>1. Data Base Assessment</a:t>
            </a:r>
          </a:p>
          <a:p>
            <a:pPr marL="615950" lvl="1" indent="-533400" eaLnBrk="1" hangingPunct="1">
              <a:lnSpc>
                <a:spcPct val="90000"/>
              </a:lnSpc>
              <a:spcBef>
                <a:spcPts val="600"/>
              </a:spcBef>
              <a:buSzPct val="80000"/>
              <a:buFont typeface="Wingdings" pitchFamily="2" charset="2"/>
              <a:buNone/>
            </a:pPr>
            <a:r>
              <a:rPr lang="en-US" sz="3200" smtClean="0"/>
              <a:t>2. Focus Assessment</a:t>
            </a:r>
          </a:p>
          <a:p>
            <a:pPr marL="615950" lvl="1" indent="-533400" eaLnBrk="1" hangingPunct="1">
              <a:lnSpc>
                <a:spcPct val="90000"/>
              </a:lnSpc>
              <a:spcBef>
                <a:spcPts val="600"/>
              </a:spcBef>
              <a:buSzPct val="80000"/>
              <a:buFont typeface="Wingdings" pitchFamily="2" charset="2"/>
              <a:buNone/>
            </a:pPr>
            <a:r>
              <a:rPr lang="en-US" sz="3200" smtClean="0"/>
              <a:t>3. Functional Assessment</a:t>
            </a:r>
          </a:p>
          <a:p>
            <a:pPr marL="692150" indent="-609600" eaLnBrk="1" hangingPunct="1">
              <a:lnSpc>
                <a:spcPct val="90000"/>
              </a:lnSpc>
              <a:buFont typeface="Wingdings 2" pitchFamily="18" charset="2"/>
              <a:buNone/>
            </a:pPr>
            <a:endParaRPr lang="en-US" sz="3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Grp="1"/>
          </p:cNvSpPr>
          <p:nvPr>
            <p:ph type="title"/>
          </p:nvPr>
        </p:nvSpPr>
        <p:spPr>
          <a:xfrm>
            <a:off x="1435100" y="274638"/>
            <a:ext cx="7499350" cy="411162"/>
          </a:xfrm>
        </p:spPr>
        <p:txBody>
          <a:bodyPr rtlCol="0">
            <a:normAutofit fontScale="90000"/>
          </a:bodyPr>
          <a:lstStyle/>
          <a:p>
            <a:pPr eaLnBrk="1" fontAlgn="auto" hangingPunct="1">
              <a:spcAft>
                <a:spcPts val="0"/>
              </a:spcAft>
              <a:defRPr/>
            </a:pPr>
            <a:r>
              <a:rPr lang="en-US" dirty="0" smtClean="0"/>
              <a:t>Comparison of Assessments</a:t>
            </a:r>
          </a:p>
        </p:txBody>
      </p:sp>
      <p:sp>
        <p:nvSpPr>
          <p:cNvPr id="27650" name="Rectangle 3"/>
          <p:cNvSpPr>
            <a:spLocks noGrp="1"/>
          </p:cNvSpPr>
          <p:nvPr>
            <p:ph idx="1"/>
          </p:nvPr>
        </p:nvSpPr>
        <p:spPr>
          <a:xfrm>
            <a:off x="152400" y="685800"/>
            <a:ext cx="8782050" cy="6172200"/>
          </a:xfrm>
        </p:spPr>
        <p:txBody>
          <a:bodyPr>
            <a:normAutofit/>
          </a:bodyPr>
          <a:lstStyle/>
          <a:p>
            <a:pPr eaLnBrk="1" hangingPunct="1">
              <a:lnSpc>
                <a:spcPct val="90000"/>
              </a:lnSpc>
              <a:buSzPct val="93000"/>
            </a:pPr>
            <a:r>
              <a:rPr lang="en-US" sz="2400" b="1" smtClean="0"/>
              <a:t>                 </a:t>
            </a:r>
            <a:r>
              <a:rPr lang="en-US" sz="2400" b="1" u="sng" smtClean="0"/>
              <a:t>Database Assessment</a:t>
            </a:r>
            <a:r>
              <a:rPr lang="en-US" sz="2400" u="sng" smtClean="0"/>
              <a:t> </a:t>
            </a:r>
          </a:p>
          <a:p>
            <a:pPr eaLnBrk="1" hangingPunct="1">
              <a:lnSpc>
                <a:spcPct val="90000"/>
              </a:lnSpc>
              <a:buSzPct val="93000"/>
              <a:buFont typeface="Wingdings" pitchFamily="2" charset="2"/>
              <a:buChar char="v"/>
            </a:pPr>
            <a:r>
              <a:rPr lang="en-US" sz="2800" smtClean="0">
                <a:latin typeface="Times New Roman" pitchFamily="18" charset="0"/>
              </a:rPr>
              <a:t>Is obtained on admission </a:t>
            </a:r>
          </a:p>
          <a:p>
            <a:pPr eaLnBrk="1" hangingPunct="1">
              <a:lnSpc>
                <a:spcPct val="90000"/>
              </a:lnSpc>
              <a:buSzPct val="93000"/>
              <a:buFont typeface="Wingdings" pitchFamily="2" charset="2"/>
              <a:buChar char="v"/>
            </a:pPr>
            <a:r>
              <a:rPr lang="en-US" sz="2800" smtClean="0">
                <a:latin typeface="Times New Roman" pitchFamily="18" charset="0"/>
              </a:rPr>
              <a:t>Consists of predetermined questions and systematic head-to toe examination</a:t>
            </a:r>
          </a:p>
          <a:p>
            <a:pPr eaLnBrk="1" hangingPunct="1">
              <a:lnSpc>
                <a:spcPct val="90000"/>
              </a:lnSpc>
              <a:buSzPct val="93000"/>
              <a:buFont typeface="Wingdings" pitchFamily="2" charset="2"/>
              <a:buChar char="v"/>
            </a:pPr>
            <a:r>
              <a:rPr lang="en-US" sz="2800" smtClean="0">
                <a:latin typeface="Times New Roman" pitchFamily="18" charset="0"/>
              </a:rPr>
              <a:t>Performed once</a:t>
            </a:r>
          </a:p>
          <a:p>
            <a:pPr eaLnBrk="1" hangingPunct="1">
              <a:lnSpc>
                <a:spcPct val="90000"/>
              </a:lnSpc>
              <a:buSzPct val="93000"/>
              <a:buFont typeface="Wingdings" pitchFamily="2" charset="2"/>
              <a:buChar char="v"/>
            </a:pPr>
            <a:r>
              <a:rPr lang="en-US" sz="2800" smtClean="0">
                <a:latin typeface="Times New Roman" pitchFamily="18" charset="0"/>
              </a:rPr>
              <a:t>Suggests possible problems</a:t>
            </a:r>
          </a:p>
          <a:p>
            <a:pPr eaLnBrk="1" hangingPunct="1">
              <a:lnSpc>
                <a:spcPct val="90000"/>
              </a:lnSpc>
              <a:buSzPct val="93000"/>
              <a:buFont typeface="Wingdings" pitchFamily="2" charset="2"/>
              <a:buChar char="v"/>
            </a:pPr>
            <a:r>
              <a:rPr lang="en-US" sz="2800" smtClean="0">
                <a:latin typeface="Times New Roman" pitchFamily="18" charset="0"/>
              </a:rPr>
              <a:t>Findings documented on an admission assessment form</a:t>
            </a:r>
          </a:p>
          <a:p>
            <a:pPr eaLnBrk="1" hangingPunct="1">
              <a:lnSpc>
                <a:spcPct val="90000"/>
              </a:lnSpc>
              <a:buSzPct val="93000"/>
              <a:buFont typeface="Wingdings" pitchFamily="2" charset="2"/>
              <a:buChar char="v"/>
            </a:pPr>
            <a:r>
              <a:rPr lang="en-US" sz="2800" smtClean="0">
                <a:latin typeface="Times New Roman" pitchFamily="18" charset="0"/>
              </a:rPr>
              <a:t>Time-consuming -1hr or more</a:t>
            </a:r>
          </a:p>
          <a:p>
            <a:pPr eaLnBrk="1" hangingPunct="1">
              <a:lnSpc>
                <a:spcPct val="90000"/>
              </a:lnSpc>
              <a:buSzPct val="93000"/>
              <a:buFont typeface="Wingdings" pitchFamily="2" charset="2"/>
              <a:buChar char="v"/>
            </a:pPr>
            <a:r>
              <a:rPr lang="en-US" sz="2800" smtClean="0">
                <a:latin typeface="Times New Roman" pitchFamily="18" charset="0"/>
              </a:rPr>
              <a:t>Supplies a broad, volume of data</a:t>
            </a:r>
          </a:p>
          <a:p>
            <a:pPr eaLnBrk="1" hangingPunct="1">
              <a:lnSpc>
                <a:spcPct val="90000"/>
              </a:lnSpc>
              <a:buSzPct val="93000"/>
              <a:buFont typeface="Wingdings" pitchFamily="2" charset="2"/>
              <a:buChar char="v"/>
            </a:pPr>
            <a:r>
              <a:rPr lang="en-US" sz="2800" smtClean="0">
                <a:latin typeface="Times New Roman" pitchFamily="18" charset="0"/>
              </a:rPr>
              <a:t>Provides breadth for future comparisons</a:t>
            </a:r>
          </a:p>
          <a:p>
            <a:pPr eaLnBrk="1" hangingPunct="1">
              <a:lnSpc>
                <a:spcPct val="90000"/>
              </a:lnSpc>
              <a:buSzPct val="93000"/>
              <a:buFont typeface="Wingdings" pitchFamily="2" charset="2"/>
              <a:buChar char="v"/>
            </a:pPr>
            <a:r>
              <a:rPr lang="en-US" sz="2800" smtClean="0">
                <a:latin typeface="Times New Roman" pitchFamily="18" charset="0"/>
              </a:rPr>
              <a:t>Reflects the clients condition on entering the health care system</a:t>
            </a:r>
          </a:p>
          <a:p>
            <a:pPr eaLnBrk="1" hangingPunct="1">
              <a:lnSpc>
                <a:spcPct val="90000"/>
              </a:lnSpc>
              <a:buClr>
                <a:schemeClr val="accent2"/>
              </a:buClr>
              <a:buSzPct val="93000"/>
              <a:buFont typeface="Wingdings" pitchFamily="2" charset="2"/>
              <a:buChar char="v"/>
            </a:pPr>
            <a:endParaRPr lang="en-US" sz="2800" smtClean="0">
              <a:latin typeface="Times New Roman" pitchFamily="18" charset="0"/>
            </a:endParaRPr>
          </a:p>
          <a:p>
            <a:pPr lvl="1" eaLnBrk="1" hangingPunct="1">
              <a:lnSpc>
                <a:spcPct val="90000"/>
              </a:lnSpc>
              <a:spcBef>
                <a:spcPts val="600"/>
              </a:spcBef>
              <a:buSzPct val="80000"/>
              <a:buFont typeface="Wingdings" pitchFamily="2" charset="2"/>
              <a:buChar char="v"/>
            </a:pPr>
            <a:endParaRPr lang="en-US" smtClean="0">
              <a:latin typeface="Times New Roman" pitchFamily="18" charset="0"/>
            </a:endParaRPr>
          </a:p>
          <a:p>
            <a:pPr eaLnBrk="1" hangingPunct="1">
              <a:lnSpc>
                <a:spcPct val="90000"/>
              </a:lnSpc>
            </a:pPr>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0"/>
            <a:ext cx="9144000" cy="762000"/>
          </a:xfrm>
        </p:spPr>
        <p:txBody>
          <a:bodyPr>
            <a:normAutofit fontScale="90000"/>
          </a:bodyPr>
          <a:lstStyle/>
          <a:p>
            <a:pPr eaLnBrk="1" fontAlgn="auto" hangingPunct="1">
              <a:spcAft>
                <a:spcPts val="0"/>
              </a:spcAft>
              <a:defRPr/>
            </a:pPr>
            <a:r>
              <a:rPr lang="en-US" dirty="0" smtClean="0"/>
              <a:t>Comparison of Assessments Cont’d</a:t>
            </a:r>
          </a:p>
        </p:txBody>
      </p:sp>
      <p:sp>
        <p:nvSpPr>
          <p:cNvPr id="28674" name="Content Placeholder 2"/>
          <p:cNvSpPr>
            <a:spLocks noGrp="1"/>
          </p:cNvSpPr>
          <p:nvPr>
            <p:ph idx="1"/>
          </p:nvPr>
        </p:nvSpPr>
        <p:spPr>
          <a:xfrm>
            <a:off x="0" y="685800"/>
            <a:ext cx="9144000" cy="6172200"/>
          </a:xfrm>
        </p:spPr>
        <p:txBody>
          <a:bodyPr>
            <a:normAutofit/>
          </a:bodyPr>
          <a:lstStyle/>
          <a:p>
            <a:pPr eaLnBrk="1" hangingPunct="1"/>
            <a:r>
              <a:rPr lang="en-US" dirty="0" smtClean="0"/>
              <a:t>             </a:t>
            </a:r>
            <a:r>
              <a:rPr lang="en-US" b="1" u="sng" dirty="0" smtClean="0"/>
              <a:t>Focus Assessment (provides more details)</a:t>
            </a:r>
          </a:p>
          <a:p>
            <a:pPr eaLnBrk="1" hangingPunct="1">
              <a:buFont typeface="Wingdings" pitchFamily="2" charset="2"/>
              <a:buChar char="v"/>
            </a:pPr>
            <a:r>
              <a:rPr lang="en-US" sz="2800" dirty="0" smtClean="0"/>
              <a:t>Compiled throughout subsequent care</a:t>
            </a:r>
          </a:p>
          <a:p>
            <a:pPr eaLnBrk="1" hangingPunct="1">
              <a:buFont typeface="Wingdings" pitchFamily="2" charset="2"/>
              <a:buChar char="v"/>
            </a:pPr>
            <a:r>
              <a:rPr lang="en-US" sz="2800" dirty="0" smtClean="0"/>
              <a:t>Consists of unstructured questions and a collection of physical assessments</a:t>
            </a:r>
          </a:p>
          <a:p>
            <a:pPr eaLnBrk="1" hangingPunct="1">
              <a:buFont typeface="Wingdings" pitchFamily="2" charset="2"/>
              <a:buChar char="v"/>
            </a:pPr>
            <a:r>
              <a:rPr lang="en-US" sz="2800" dirty="0" smtClean="0"/>
              <a:t>Repeated each shift or more often</a:t>
            </a:r>
          </a:p>
          <a:p>
            <a:pPr eaLnBrk="1" hangingPunct="1">
              <a:buFont typeface="Wingdings" pitchFamily="2" charset="2"/>
              <a:buChar char="v"/>
            </a:pPr>
            <a:r>
              <a:rPr lang="en-US" sz="2800" dirty="0" smtClean="0"/>
              <a:t>Rules out or confirms problems</a:t>
            </a:r>
          </a:p>
          <a:p>
            <a:pPr eaLnBrk="1" hangingPunct="1">
              <a:buFont typeface="Wingdings" pitchFamily="2" charset="2"/>
              <a:buChar char="v"/>
            </a:pPr>
            <a:r>
              <a:rPr lang="en-US" sz="2800" dirty="0" smtClean="0"/>
              <a:t>Findings are documented on checklist or progress notes</a:t>
            </a:r>
          </a:p>
          <a:p>
            <a:pPr eaLnBrk="1" hangingPunct="1">
              <a:buFont typeface="Wingdings" pitchFamily="2" charset="2"/>
              <a:buChar char="v"/>
            </a:pPr>
            <a:r>
              <a:rPr lang="en-US" sz="2800" dirty="0" smtClean="0"/>
              <a:t>Completed about 15 </a:t>
            </a:r>
            <a:r>
              <a:rPr lang="en-US" sz="2800" dirty="0" err="1" smtClean="0"/>
              <a:t>mins</a:t>
            </a:r>
            <a:r>
              <a:rPr lang="en-US" sz="2800" dirty="0" smtClean="0"/>
              <a:t>.</a:t>
            </a:r>
          </a:p>
          <a:p>
            <a:pPr eaLnBrk="1" hangingPunct="1">
              <a:buFont typeface="Wingdings" pitchFamily="2" charset="2"/>
              <a:buChar char="v"/>
            </a:pPr>
            <a:r>
              <a:rPr lang="en-US" sz="2800" dirty="0" smtClean="0"/>
              <a:t>Collects limited data</a:t>
            </a:r>
          </a:p>
          <a:p>
            <a:pPr eaLnBrk="1" hangingPunct="1">
              <a:buFont typeface="Wingdings" pitchFamily="2" charset="2"/>
              <a:buChar char="v"/>
            </a:pPr>
            <a:r>
              <a:rPr lang="en-US" sz="2800" dirty="0" smtClean="0"/>
              <a:t>Adds depth to the initial database</a:t>
            </a:r>
          </a:p>
          <a:p>
            <a:pPr eaLnBrk="1" hangingPunct="1">
              <a:buFont typeface="Wingdings" pitchFamily="2" charset="2"/>
              <a:buChar char="v"/>
            </a:pPr>
            <a:r>
              <a:rPr lang="en-US" sz="2800" dirty="0" smtClean="0"/>
              <a:t>Provides comparative trends for evaluating the clients response to treatment.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477250" cy="990600"/>
          </a:xfrm>
        </p:spPr>
        <p:txBody>
          <a:bodyPr>
            <a:normAutofit fontScale="90000"/>
          </a:bodyPr>
          <a:lstStyle/>
          <a:p>
            <a:pPr eaLnBrk="1" fontAlgn="auto" hangingPunct="1">
              <a:spcAft>
                <a:spcPts val="0"/>
              </a:spcAft>
              <a:defRPr/>
            </a:pPr>
            <a:r>
              <a:rPr lang="en-US" dirty="0" smtClean="0"/>
              <a:t>Comparison of Assessments Cont’d</a:t>
            </a:r>
          </a:p>
        </p:txBody>
      </p:sp>
      <p:sp>
        <p:nvSpPr>
          <p:cNvPr id="30722" name="Content Placeholder 2"/>
          <p:cNvSpPr>
            <a:spLocks noGrp="1"/>
          </p:cNvSpPr>
          <p:nvPr>
            <p:ph idx="1"/>
          </p:nvPr>
        </p:nvSpPr>
        <p:spPr>
          <a:xfrm>
            <a:off x="0" y="838200"/>
            <a:ext cx="9144000" cy="6019800"/>
          </a:xfrm>
        </p:spPr>
        <p:txBody>
          <a:bodyPr>
            <a:normAutofit fontScale="92500"/>
          </a:bodyPr>
          <a:lstStyle/>
          <a:p>
            <a:pPr marL="274320" indent="-274320" eaLnBrk="1" fontAlgn="auto" hangingPunct="1">
              <a:lnSpc>
                <a:spcPct val="90000"/>
              </a:lnSpc>
              <a:spcAft>
                <a:spcPts val="0"/>
              </a:spcAft>
              <a:buClr>
                <a:schemeClr val="accent3"/>
              </a:buClr>
              <a:buFont typeface="Wingdings 2"/>
              <a:buChar char=""/>
              <a:defRPr/>
            </a:pPr>
            <a:r>
              <a:rPr lang="en-US" sz="3000" dirty="0" smtClean="0"/>
              <a:t>  </a:t>
            </a:r>
            <a:r>
              <a:rPr lang="en-US" sz="3000" b="1" u="sng" dirty="0" smtClean="0"/>
              <a:t>Functional Assessment </a:t>
            </a:r>
            <a:r>
              <a:rPr lang="en-US" sz="3000" b="1" dirty="0" smtClean="0"/>
              <a:t>( </a:t>
            </a:r>
            <a:r>
              <a:rPr lang="en-US" sz="1900" b="1" dirty="0" smtClean="0"/>
              <a:t>PROMOTED  BY JCHCO)</a:t>
            </a:r>
          </a:p>
          <a:p>
            <a:pPr marL="274320" indent="-274320" eaLnBrk="1" fontAlgn="auto" hangingPunct="1">
              <a:lnSpc>
                <a:spcPct val="90000"/>
              </a:lnSpc>
              <a:spcAft>
                <a:spcPts val="0"/>
              </a:spcAft>
              <a:buClr>
                <a:schemeClr val="accent3"/>
              </a:buClr>
              <a:buFont typeface="Wingdings 2"/>
              <a:buChar char=""/>
              <a:defRPr/>
            </a:pPr>
            <a:endParaRPr lang="en-US" sz="1900" b="1" dirty="0" smtClean="0"/>
          </a:p>
          <a:p>
            <a:pPr marL="274320" indent="-274320" eaLnBrk="1" fontAlgn="auto" hangingPunct="1">
              <a:lnSpc>
                <a:spcPct val="90000"/>
              </a:lnSpc>
              <a:spcAft>
                <a:spcPts val="0"/>
              </a:spcAft>
              <a:buClr>
                <a:schemeClr val="accent3"/>
              </a:buClr>
              <a:buFont typeface="Wingdings" pitchFamily="2" charset="2"/>
              <a:buChar char="v"/>
              <a:defRPr/>
            </a:pPr>
            <a:r>
              <a:rPr lang="en-US" sz="2400" dirty="0" smtClean="0"/>
              <a:t>Completed within the first 14 days of admission</a:t>
            </a:r>
          </a:p>
          <a:p>
            <a:pPr marL="274320" indent="-274320" eaLnBrk="1" fontAlgn="auto" hangingPunct="1">
              <a:lnSpc>
                <a:spcPct val="90000"/>
              </a:lnSpc>
              <a:spcAft>
                <a:spcPts val="0"/>
              </a:spcAft>
              <a:buClr>
                <a:schemeClr val="accent3"/>
              </a:buClr>
              <a:buFont typeface="Wingdings" pitchFamily="2" charset="2"/>
              <a:buChar char="v"/>
              <a:defRPr/>
            </a:pPr>
            <a:endParaRPr lang="en-US" sz="2400" dirty="0" smtClean="0"/>
          </a:p>
          <a:p>
            <a:pPr marL="274320" indent="-274320" eaLnBrk="1" fontAlgn="auto" hangingPunct="1">
              <a:lnSpc>
                <a:spcPct val="90000"/>
              </a:lnSpc>
              <a:spcAft>
                <a:spcPts val="0"/>
              </a:spcAft>
              <a:buClr>
                <a:schemeClr val="accent3"/>
              </a:buClr>
              <a:buFont typeface="Wingdings" pitchFamily="2" charset="2"/>
              <a:buChar char="v"/>
              <a:defRPr/>
            </a:pPr>
            <a:r>
              <a:rPr lang="en-US" sz="2400" dirty="0" smtClean="0"/>
              <a:t>Can follow various assessment tools e.g. Minimum Data Set (MDS). MDS is repeated at least every 12 months or immediately after a </a:t>
            </a:r>
            <a:r>
              <a:rPr lang="en-US" sz="2400" u="sng" dirty="0" smtClean="0"/>
              <a:t>significant change </a:t>
            </a:r>
            <a:r>
              <a:rPr lang="en-US" sz="2400" dirty="0" smtClean="0"/>
              <a:t>in physical or mental status; ( MDS) is reviewed every 3 months, and identifies physical , psychological, and social factors that affect self care of the patient. ( Called Quarterly assessment)</a:t>
            </a:r>
          </a:p>
          <a:p>
            <a:pPr marL="274320" indent="-274320" eaLnBrk="1" fontAlgn="auto" hangingPunct="1">
              <a:lnSpc>
                <a:spcPct val="90000"/>
              </a:lnSpc>
              <a:spcAft>
                <a:spcPts val="0"/>
              </a:spcAft>
              <a:buClr>
                <a:schemeClr val="accent3"/>
              </a:buClr>
              <a:buFont typeface="Wingdings" pitchFamily="2" charset="2"/>
              <a:buChar char="v"/>
              <a:defRPr/>
            </a:pPr>
            <a:endParaRPr lang="en-US" sz="2400" dirty="0" smtClean="0"/>
          </a:p>
          <a:p>
            <a:pPr marL="274320" indent="-274320" eaLnBrk="1" fontAlgn="auto" hangingPunct="1">
              <a:lnSpc>
                <a:spcPct val="90000"/>
              </a:lnSpc>
              <a:spcAft>
                <a:spcPts val="0"/>
              </a:spcAft>
              <a:buClr>
                <a:schemeClr val="accent3"/>
              </a:buClr>
              <a:buFont typeface="Wingdings" pitchFamily="2" charset="2"/>
              <a:buChar char="v"/>
              <a:defRPr/>
            </a:pPr>
            <a:r>
              <a:rPr lang="en-US" sz="2400" dirty="0" smtClean="0"/>
              <a:t>Findings documented on tools such as the MDS</a:t>
            </a:r>
          </a:p>
          <a:p>
            <a:pPr marL="274320" indent="-274320" eaLnBrk="1" fontAlgn="auto" hangingPunct="1">
              <a:lnSpc>
                <a:spcPct val="90000"/>
              </a:lnSpc>
              <a:spcAft>
                <a:spcPts val="0"/>
              </a:spcAft>
              <a:buClr>
                <a:schemeClr val="accent3"/>
              </a:buClr>
              <a:buFont typeface="Wingdings" pitchFamily="2" charset="2"/>
              <a:buChar char="v"/>
              <a:defRPr/>
            </a:pPr>
            <a:endParaRPr lang="en-US" sz="2400" dirty="0" smtClean="0"/>
          </a:p>
          <a:p>
            <a:pPr marL="274320" indent="-274320" eaLnBrk="1" fontAlgn="auto" hangingPunct="1">
              <a:lnSpc>
                <a:spcPct val="90000"/>
              </a:lnSpc>
              <a:spcAft>
                <a:spcPts val="0"/>
              </a:spcAft>
              <a:buClr>
                <a:schemeClr val="accent3"/>
              </a:buClr>
              <a:buFont typeface="Wingdings" pitchFamily="2" charset="2"/>
              <a:buChar char="v"/>
              <a:defRPr/>
            </a:pPr>
            <a:r>
              <a:rPr lang="en-US" sz="2400" dirty="0" smtClean="0"/>
              <a:t>May involve a multidisciplinary team with final completion and signed by an </a:t>
            </a:r>
            <a:r>
              <a:rPr lang="en-US" sz="2400" u="sng" dirty="0" smtClean="0"/>
              <a:t>RN.</a:t>
            </a:r>
          </a:p>
          <a:p>
            <a:pPr marL="274320" indent="-274320" eaLnBrk="1" fontAlgn="auto" hangingPunct="1">
              <a:lnSpc>
                <a:spcPct val="90000"/>
              </a:lnSpc>
              <a:spcAft>
                <a:spcPts val="0"/>
              </a:spcAft>
              <a:buClr>
                <a:schemeClr val="accent3"/>
              </a:buClr>
              <a:buFont typeface="Wingdings" pitchFamily="2" charset="2"/>
              <a:buChar char="v"/>
              <a:defRPr/>
            </a:pPr>
            <a:endParaRPr lang="en-US" sz="2400" u="sng" dirty="0" smtClean="0"/>
          </a:p>
          <a:p>
            <a:pPr marL="274320" indent="-274320" eaLnBrk="1" fontAlgn="auto" hangingPunct="1">
              <a:lnSpc>
                <a:spcPct val="90000"/>
              </a:lnSpc>
              <a:spcAft>
                <a:spcPts val="0"/>
              </a:spcAft>
              <a:buClr>
                <a:schemeClr val="accent3"/>
              </a:buClr>
              <a:buFont typeface="Wingdings" pitchFamily="2" charset="2"/>
              <a:buChar char="v"/>
              <a:defRPr/>
            </a:pPr>
            <a:r>
              <a:rPr lang="en-US" sz="2400" dirty="0" smtClean="0"/>
              <a:t>Comprehensive evaluation for strength or decline are done and the data is compared /used as facility quality </a:t>
            </a:r>
            <a:r>
              <a:rPr lang="en-US" dirty="0" smtClean="0"/>
              <a:t>report. </a:t>
            </a:r>
            <a:r>
              <a:rPr lang="en-US" sz="1700" dirty="0" smtClean="0"/>
              <a:t>(</a:t>
            </a:r>
            <a:r>
              <a:rPr lang="en-US" sz="1100" dirty="0" smtClean="0"/>
              <a:t>box2-3)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28600"/>
            <a:ext cx="8229600" cy="1066800"/>
          </a:xfrm>
        </p:spPr>
        <p:txBody>
          <a:bodyPr>
            <a:normAutofit/>
          </a:bodyPr>
          <a:lstStyle/>
          <a:p>
            <a:pPr eaLnBrk="1" hangingPunct="1"/>
            <a:r>
              <a:rPr lang="en-US" smtClean="0"/>
              <a:t> Info on Medicare &amp;Insurance</a:t>
            </a:r>
          </a:p>
        </p:txBody>
      </p:sp>
      <p:sp>
        <p:nvSpPr>
          <p:cNvPr id="30722" name="Text Placeholder 3"/>
          <p:cNvSpPr>
            <a:spLocks noGrp="1"/>
          </p:cNvSpPr>
          <p:nvPr>
            <p:ph type="body" idx="1"/>
          </p:nvPr>
        </p:nvSpPr>
        <p:spPr>
          <a:xfrm>
            <a:off x="457200" y="685800"/>
            <a:ext cx="4040188" cy="381000"/>
          </a:xfrm>
        </p:spPr>
        <p:txBody>
          <a:bodyPr>
            <a:normAutofit/>
          </a:bodyPr>
          <a:lstStyle/>
          <a:p>
            <a:pPr eaLnBrk="1" hangingPunct="1"/>
            <a:r>
              <a:rPr lang="en-US" smtClean="0"/>
              <a:t>            Medicare </a:t>
            </a:r>
          </a:p>
        </p:txBody>
      </p:sp>
      <p:sp>
        <p:nvSpPr>
          <p:cNvPr id="6" name="Text Placeholder 5"/>
          <p:cNvSpPr>
            <a:spLocks noGrp="1"/>
          </p:cNvSpPr>
          <p:nvPr>
            <p:ph type="body" sz="half" idx="3"/>
          </p:nvPr>
        </p:nvSpPr>
        <p:spPr>
          <a:xfrm>
            <a:off x="4645025" y="838200"/>
            <a:ext cx="4041775" cy="304800"/>
          </a:xfrm>
        </p:spPr>
        <p:txBody>
          <a:bodyPr>
            <a:normAutofit fontScale="92500" lnSpcReduction="10000"/>
          </a:bodyPr>
          <a:lstStyle/>
          <a:p>
            <a:pPr eaLnBrk="1" fontAlgn="auto" hangingPunct="1">
              <a:spcAft>
                <a:spcPts val="0"/>
              </a:spcAft>
              <a:buClr>
                <a:schemeClr val="accent3"/>
              </a:buClr>
              <a:buFont typeface="Wingdings 2"/>
              <a:buNone/>
              <a:defRPr/>
            </a:pPr>
            <a:r>
              <a:rPr lang="en-US" dirty="0" smtClean="0"/>
              <a:t>             Medicaid</a:t>
            </a:r>
            <a:endParaRPr lang="en-US" dirty="0"/>
          </a:p>
        </p:txBody>
      </p:sp>
      <p:sp>
        <p:nvSpPr>
          <p:cNvPr id="30724" name="Content Placeholder 4"/>
          <p:cNvSpPr>
            <a:spLocks noGrp="1"/>
          </p:cNvSpPr>
          <p:nvPr>
            <p:ph sz="quarter" idx="2"/>
          </p:nvPr>
        </p:nvSpPr>
        <p:spPr>
          <a:xfrm>
            <a:off x="0" y="1066800"/>
            <a:ext cx="4497388" cy="5791200"/>
          </a:xfrm>
        </p:spPr>
        <p:txBody>
          <a:bodyPr>
            <a:normAutofit/>
          </a:bodyPr>
          <a:lstStyle/>
          <a:p>
            <a:pPr eaLnBrk="1" hangingPunct="1">
              <a:buFont typeface="Wingdings" pitchFamily="2" charset="2"/>
              <a:buChar char="v"/>
            </a:pPr>
            <a:r>
              <a:rPr lang="en-US" dirty="0" smtClean="0"/>
              <a:t>Medicare is generally for people who are older or disabled. </a:t>
            </a:r>
          </a:p>
          <a:p>
            <a:pPr eaLnBrk="1" hangingPunct="1">
              <a:buFont typeface="Wingdings" pitchFamily="2" charset="2"/>
              <a:buChar char="v"/>
            </a:pPr>
            <a:r>
              <a:rPr lang="en-US" dirty="0" smtClean="0"/>
              <a:t>A federal health insurance program for people who are:</a:t>
            </a:r>
          </a:p>
          <a:p>
            <a:pPr eaLnBrk="1" hangingPunct="1">
              <a:buFont typeface="Wingdings" pitchFamily="2" charset="2"/>
              <a:buChar char="v"/>
            </a:pPr>
            <a:r>
              <a:rPr lang="en-US" dirty="0" smtClean="0"/>
              <a:t>65 or older, Under 65 with certain disabilities or of any age and have End-Stage Renal Disease (ESRD</a:t>
            </a:r>
          </a:p>
          <a:p>
            <a:pPr eaLnBrk="1" hangingPunct="1">
              <a:buFont typeface="Wingdings" pitchFamily="2" charset="2"/>
              <a:buChar char="v"/>
            </a:pPr>
            <a:r>
              <a:rPr lang="en-US" dirty="0" smtClean="0"/>
              <a:t>Governed /Federal government</a:t>
            </a:r>
          </a:p>
          <a:p>
            <a:pPr eaLnBrk="1" hangingPunct="1">
              <a:buFont typeface="Wingdings" pitchFamily="2" charset="2"/>
              <a:buChar char="v"/>
            </a:pPr>
            <a:r>
              <a:rPr lang="en-US" b="1" dirty="0" smtClean="0"/>
              <a:t>Covers</a:t>
            </a:r>
            <a:r>
              <a:rPr lang="en-US" dirty="0" smtClean="0"/>
              <a:t>: Care and services / inpatient in a hospital or skilled nursing facility (Part A),Doctor visits,  services received as an outpatient, and some preventive care (Part B).</a:t>
            </a:r>
          </a:p>
          <a:p>
            <a:pPr eaLnBrk="1" hangingPunct="1">
              <a:buFont typeface="Wingdings" pitchFamily="2" charset="2"/>
              <a:buChar char="v"/>
            </a:pPr>
            <a:r>
              <a:rPr lang="en-US" b="1" dirty="0" smtClean="0"/>
              <a:t>Costs</a:t>
            </a:r>
            <a:r>
              <a:rPr lang="en-US" dirty="0" smtClean="0"/>
              <a:t>: Depends on the coverage you choose.</a:t>
            </a:r>
          </a:p>
          <a:p>
            <a:pPr eaLnBrk="1" hangingPunct="1">
              <a:buFont typeface="Wingdings" pitchFamily="2" charset="2"/>
              <a:buChar char="v"/>
            </a:pPr>
            <a:endParaRPr lang="en-US" dirty="0" smtClean="0"/>
          </a:p>
          <a:p>
            <a:pPr eaLnBrk="1" hangingPunct="1">
              <a:buFont typeface="Wingdings" pitchFamily="2" charset="2"/>
              <a:buChar char="v"/>
            </a:pPr>
            <a:endParaRPr lang="en-US" dirty="0" smtClean="0"/>
          </a:p>
          <a:p>
            <a:pPr eaLnBrk="1" hangingPunct="1"/>
            <a:endParaRPr lang="en-US" dirty="0" smtClean="0"/>
          </a:p>
          <a:p>
            <a:pPr eaLnBrk="1" hangingPunct="1"/>
            <a:endParaRPr lang="en-US" dirty="0" smtClean="0"/>
          </a:p>
        </p:txBody>
      </p:sp>
      <p:sp>
        <p:nvSpPr>
          <p:cNvPr id="7" name="Content Placeholder 6"/>
          <p:cNvSpPr>
            <a:spLocks noGrp="1"/>
          </p:cNvSpPr>
          <p:nvPr>
            <p:ph sz="quarter" idx="4"/>
          </p:nvPr>
        </p:nvSpPr>
        <p:spPr>
          <a:xfrm>
            <a:off x="4495800" y="1066800"/>
            <a:ext cx="4648200" cy="5791200"/>
          </a:xfrm>
        </p:spPr>
        <p:txBody>
          <a:bodyPr>
            <a:normAutofit lnSpcReduction="10000"/>
          </a:bodyPr>
          <a:lstStyle/>
          <a:p>
            <a:pPr marL="274320" indent="-274320" eaLnBrk="1" fontAlgn="auto" hangingPunct="1">
              <a:spcAft>
                <a:spcPts val="0"/>
              </a:spcAft>
              <a:buClr>
                <a:schemeClr val="accent3"/>
              </a:buClr>
              <a:buFont typeface="Wingdings" pitchFamily="2" charset="2"/>
              <a:buChar char="v"/>
              <a:defRPr/>
            </a:pPr>
            <a:r>
              <a:rPr lang="en-US" dirty="0" smtClean="0"/>
              <a:t>Medicaid is for people with limited income and resources.</a:t>
            </a:r>
          </a:p>
          <a:p>
            <a:pPr marL="274320" indent="-274320" eaLnBrk="1" fontAlgn="auto" hangingPunct="1">
              <a:spcAft>
                <a:spcPts val="0"/>
              </a:spcAft>
              <a:buClr>
                <a:schemeClr val="accent3"/>
              </a:buClr>
              <a:buFont typeface="Wingdings" pitchFamily="2" charset="2"/>
              <a:buChar char="v"/>
              <a:defRPr/>
            </a:pPr>
            <a:r>
              <a:rPr lang="en-US" dirty="0" smtClean="0"/>
              <a:t>A joint federal and state program that helps pay health care costs for certain people and families with limited income and resources.</a:t>
            </a:r>
          </a:p>
          <a:p>
            <a:pPr marL="274320" indent="-274320" eaLnBrk="1" fontAlgn="auto" hangingPunct="1">
              <a:spcAft>
                <a:spcPts val="0"/>
              </a:spcAft>
              <a:buClr>
                <a:schemeClr val="accent3"/>
              </a:buClr>
              <a:buFont typeface="Wingdings" pitchFamily="2" charset="2"/>
              <a:buChar char="v"/>
              <a:defRPr/>
            </a:pPr>
            <a:r>
              <a:rPr lang="en-US" dirty="0" smtClean="0"/>
              <a:t>Governed/ State governments</a:t>
            </a:r>
          </a:p>
          <a:p>
            <a:pPr marL="274320" indent="-274320" eaLnBrk="1" fontAlgn="auto" hangingPunct="1">
              <a:spcAft>
                <a:spcPts val="0"/>
              </a:spcAft>
              <a:buClr>
                <a:schemeClr val="accent3"/>
              </a:buClr>
              <a:buFont typeface="Wingdings" pitchFamily="2" charset="2"/>
              <a:buChar char="v"/>
              <a:defRPr/>
            </a:pPr>
            <a:r>
              <a:rPr lang="en-US" b="1" dirty="0" smtClean="0"/>
              <a:t>Covers</a:t>
            </a:r>
            <a:r>
              <a:rPr lang="en-US" dirty="0" smtClean="0"/>
              <a:t> : Care and services received in a hospital or skilled nursing facility, a federally qualified health center, rural health clinic or freestanding birth center (licensed or recognized by your state),Doctor, nurse midwife and certified pediatric and family nurse practitioner services</a:t>
            </a:r>
          </a:p>
          <a:p>
            <a:pPr marL="274320" indent="-274320" eaLnBrk="1" fontAlgn="auto" hangingPunct="1">
              <a:spcAft>
                <a:spcPts val="0"/>
              </a:spcAft>
              <a:buClr>
                <a:schemeClr val="accent3"/>
              </a:buClr>
              <a:buFont typeface="Wingdings" pitchFamily="2" charset="2"/>
              <a:buChar char="v"/>
              <a:defRPr/>
            </a:pPr>
            <a:r>
              <a:rPr lang="en-US" b="1" dirty="0" smtClean="0"/>
              <a:t>Costs</a:t>
            </a:r>
            <a:r>
              <a:rPr lang="en-US" dirty="0" smtClean="0"/>
              <a:t>: Depends on your income and the rules in your state. </a:t>
            </a:r>
          </a:p>
          <a:p>
            <a:pPr marL="274320" indent="-274320" eaLnBrk="1" fontAlgn="auto" hangingPunct="1">
              <a:spcAft>
                <a:spcPts val="0"/>
              </a:spcAft>
              <a:buClr>
                <a:schemeClr val="accent3"/>
              </a:buClr>
              <a:buFont typeface="Wingdings" pitchFamily="2" charset="2"/>
              <a:buChar char="v"/>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487362"/>
          </a:xfrm>
        </p:spPr>
        <p:txBody>
          <a:bodyPr rtlCol="0">
            <a:normAutofit fontScale="90000"/>
          </a:bodyPr>
          <a:lstStyle/>
          <a:p>
            <a:pPr eaLnBrk="1" fontAlgn="auto" hangingPunct="1">
              <a:spcAft>
                <a:spcPts val="0"/>
              </a:spcAft>
              <a:defRPr/>
            </a:pPr>
            <a:r>
              <a:rPr lang="en-US" dirty="0" smtClean="0"/>
              <a:t>Assessments Cont’d</a:t>
            </a:r>
            <a:endParaRPr lang="en-US" dirty="0"/>
          </a:p>
        </p:txBody>
      </p:sp>
      <p:sp>
        <p:nvSpPr>
          <p:cNvPr id="1057" name="Content Placeholder 2"/>
          <p:cNvSpPr>
            <a:spLocks noGrp="1"/>
          </p:cNvSpPr>
          <p:nvPr>
            <p:ph idx="1"/>
          </p:nvPr>
        </p:nvSpPr>
        <p:spPr>
          <a:xfrm>
            <a:off x="1435100" y="762000"/>
            <a:ext cx="7499350" cy="6096000"/>
          </a:xfrm>
        </p:spPr>
        <p:txBody>
          <a:bodyPr/>
          <a:lstStyle/>
          <a:p>
            <a:pPr eaLnBrk="1" hangingPunct="1"/>
            <a:endParaRPr lang="en-US" smtClean="0"/>
          </a:p>
        </p:txBody>
      </p:sp>
      <p:graphicFrame>
        <p:nvGraphicFramePr>
          <p:cNvPr id="1055" name="Object 31"/>
          <p:cNvGraphicFramePr>
            <a:graphicFrameLocks noChangeAspect="1"/>
          </p:cNvGraphicFramePr>
          <p:nvPr/>
        </p:nvGraphicFramePr>
        <p:xfrm>
          <a:off x="152400" y="838200"/>
          <a:ext cx="8763000" cy="6019800"/>
        </p:xfrm>
        <a:graphic>
          <a:graphicData uri="http://schemas.openxmlformats.org/presentationml/2006/ole">
            <mc:AlternateContent xmlns:mc="http://schemas.openxmlformats.org/markup-compatibility/2006">
              <mc:Choice xmlns:v="urn:schemas-microsoft-com:vml" Requires="v">
                <p:oleObj spid="_x0000_s1062" name="Acrobat Document" r:id="rId3" imgW="5602320" imgH="7031160" progId="AcroExch.Document.7">
                  <p:embed/>
                </p:oleObj>
              </mc:Choice>
              <mc:Fallback>
                <p:oleObj name="Acrobat Document" r:id="rId3" imgW="5602320" imgH="7031160" progId="AcroExch.Document.7">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8763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435100" y="0"/>
            <a:ext cx="7499350" cy="762000"/>
          </a:xfrm>
        </p:spPr>
        <p:txBody>
          <a:bodyPr>
            <a:normAutofit fontScale="90000"/>
          </a:bodyPr>
          <a:lstStyle/>
          <a:p>
            <a:pPr eaLnBrk="1" fontAlgn="auto" hangingPunct="1">
              <a:spcAft>
                <a:spcPts val="0"/>
              </a:spcAft>
              <a:defRPr/>
            </a:pPr>
            <a:r>
              <a:rPr lang="en-US" dirty="0" smtClean="0"/>
              <a:t> Assessment Cont’d</a:t>
            </a:r>
          </a:p>
        </p:txBody>
      </p:sp>
      <p:sp>
        <p:nvSpPr>
          <p:cNvPr id="33794" name="Content Placeholder 2"/>
          <p:cNvSpPr>
            <a:spLocks noGrp="1"/>
          </p:cNvSpPr>
          <p:nvPr>
            <p:ph idx="1"/>
          </p:nvPr>
        </p:nvSpPr>
        <p:spPr>
          <a:xfrm>
            <a:off x="457200" y="685800"/>
            <a:ext cx="8686800" cy="5562600"/>
          </a:xfrm>
        </p:spPr>
        <p:txBody>
          <a:bodyPr/>
          <a:lstStyle/>
          <a:p>
            <a:pPr eaLnBrk="1" hangingPunct="1"/>
            <a:r>
              <a:rPr lang="en-US" sz="4000" smtClean="0"/>
              <a:t>So we have completed the Assessments, what do we do with the data?</a:t>
            </a:r>
          </a:p>
          <a:p>
            <a:pPr eaLnBrk="1" hangingPunct="1">
              <a:buFont typeface="Wingdings" pitchFamily="2" charset="2"/>
              <a:buChar char="v"/>
            </a:pPr>
            <a:r>
              <a:rPr lang="en-US" sz="4000" smtClean="0"/>
              <a:t>        </a:t>
            </a:r>
            <a:r>
              <a:rPr lang="en-US" sz="4000" b="1" smtClean="0"/>
              <a:t>Organization of Data</a:t>
            </a:r>
          </a:p>
          <a:p>
            <a:pPr eaLnBrk="1" hangingPunct="1">
              <a:buFont typeface="Wingdings" pitchFamily="2" charset="2"/>
              <a:buChar char="v"/>
            </a:pPr>
            <a:r>
              <a:rPr lang="en-US" sz="4000" smtClean="0"/>
              <a:t>Done by grouping related information and by organizing data into small groups</a:t>
            </a:r>
          </a:p>
          <a:p>
            <a:pPr eaLnBrk="1" hangingPunct="1">
              <a:buFont typeface="Wingdings" pitchFamily="2" charset="2"/>
              <a:buChar char="v"/>
            </a:pPr>
            <a:endParaRPr lang="en-US" sz="4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5100" y="0"/>
            <a:ext cx="7499350" cy="762000"/>
          </a:xfrm>
        </p:spPr>
        <p:txBody>
          <a:bodyPr rtlCol="0">
            <a:normAutofit fontScale="90000"/>
          </a:bodyPr>
          <a:lstStyle/>
          <a:p>
            <a:pPr eaLnBrk="1" fontAlgn="auto" hangingPunct="1">
              <a:spcAft>
                <a:spcPts val="0"/>
              </a:spcAft>
              <a:defRPr/>
            </a:pPr>
            <a:r>
              <a:rPr lang="en-US" dirty="0" smtClean="0">
                <a:solidFill>
                  <a:schemeClr val="tx2">
                    <a:satMod val="130000"/>
                  </a:schemeClr>
                </a:solidFill>
              </a:rPr>
              <a:t>Steps of the Nursing Process</a:t>
            </a:r>
            <a:endParaRPr lang="en-US" dirty="0">
              <a:solidFill>
                <a:schemeClr val="tx2">
                  <a:satMod val="130000"/>
                </a:schemeClr>
              </a:solidFill>
            </a:endParaRPr>
          </a:p>
        </p:txBody>
      </p:sp>
      <p:pic>
        <p:nvPicPr>
          <p:cNvPr id="34818" name="Picture 3"/>
          <p:cNvPicPr>
            <a:picLocks noGrp="1" noChangeAspect="1" noChangeArrowheads="1"/>
          </p:cNvPicPr>
          <p:nvPr>
            <p:ph sz="half" idx="1"/>
          </p:nvPr>
        </p:nvPicPr>
        <p:blipFill>
          <a:blip r:embed="rId2"/>
          <a:srcRect/>
          <a:stretch>
            <a:fillRect/>
          </a:stretch>
        </p:blipFill>
        <p:spPr>
          <a:xfrm>
            <a:off x="0" y="685800"/>
            <a:ext cx="2895600" cy="6172200"/>
          </a:xfrm>
        </p:spPr>
      </p:pic>
      <p:sp>
        <p:nvSpPr>
          <p:cNvPr id="34819" name="Content Placeholder 7"/>
          <p:cNvSpPr>
            <a:spLocks noGrp="1"/>
          </p:cNvSpPr>
          <p:nvPr>
            <p:ph sz="half" idx="2"/>
          </p:nvPr>
        </p:nvSpPr>
        <p:spPr>
          <a:xfrm>
            <a:off x="2895600" y="685800"/>
            <a:ext cx="6248400" cy="6172200"/>
          </a:xfrm>
        </p:spPr>
        <p:txBody>
          <a:bodyPr/>
          <a:lstStyle/>
          <a:p>
            <a:pPr eaLnBrk="1" hangingPunct="1"/>
            <a:r>
              <a:rPr lang="en-US" smtClean="0"/>
              <a:t>The next step is </a:t>
            </a:r>
            <a:r>
              <a:rPr lang="en-US" b="1" u="sng" smtClean="0"/>
              <a:t>Diagnosis</a:t>
            </a:r>
          </a:p>
          <a:p>
            <a:pPr eaLnBrk="1" hangingPunct="1"/>
            <a:r>
              <a:rPr lang="en-US" smtClean="0"/>
              <a:t>This is the </a:t>
            </a:r>
            <a:r>
              <a:rPr lang="en-US" b="1" smtClean="0"/>
              <a:t>second</a:t>
            </a:r>
            <a:r>
              <a:rPr lang="en-US" smtClean="0"/>
              <a:t> step in the nursing process</a:t>
            </a:r>
          </a:p>
          <a:p>
            <a:pPr eaLnBrk="1" hangingPunct="1"/>
            <a:r>
              <a:rPr lang="en-US" smtClean="0"/>
              <a:t>The nurse identifies health related problems, </a:t>
            </a:r>
            <a:r>
              <a:rPr lang="en-US" u="sng" smtClean="0"/>
              <a:t>analyzing data </a:t>
            </a:r>
            <a:r>
              <a:rPr lang="en-US" smtClean="0"/>
              <a:t>for abnormal findings that results in a diagnosis.</a:t>
            </a:r>
          </a:p>
          <a:p>
            <a:pPr eaLnBrk="1" hangingPunct="1"/>
            <a:r>
              <a:rPr lang="en-US" b="1" u="sng" smtClean="0"/>
              <a:t>Nursing Diagnosis</a:t>
            </a:r>
            <a:r>
              <a:rPr lang="en-US" b="1" smtClean="0"/>
              <a:t>  : </a:t>
            </a:r>
            <a:r>
              <a:rPr lang="en-US" smtClean="0"/>
              <a:t>Is a</a:t>
            </a:r>
            <a:r>
              <a:rPr lang="en-US" b="1" smtClean="0"/>
              <a:t> </a:t>
            </a:r>
            <a:r>
              <a:rPr lang="en-US" smtClean="0"/>
              <a:t>health issue that can be prevented reduced, or enhanced through independent nursing measures </a:t>
            </a:r>
          </a:p>
          <a:p>
            <a:pPr eaLnBrk="1" hangingPunct="1"/>
            <a:r>
              <a:rPr lang="en-US" smtClean="0"/>
              <a:t>There are </a:t>
            </a:r>
            <a:r>
              <a:rPr lang="en-US" b="1" smtClean="0"/>
              <a:t>five</a:t>
            </a:r>
            <a:r>
              <a:rPr lang="en-US" smtClean="0"/>
              <a:t> categories of nursing diagnosis</a:t>
            </a:r>
          </a:p>
          <a:p>
            <a:pPr eaLnBrk="1" hangingPunct="1"/>
            <a:r>
              <a:rPr lang="en-US" smtClean="0"/>
              <a:t>See table 3-2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rtlCol="0">
            <a:normAutofit/>
          </a:bodyPr>
          <a:lstStyle/>
          <a:p>
            <a:pPr eaLnBrk="1" fontAlgn="auto" hangingPunct="1">
              <a:spcAft>
                <a:spcPts val="0"/>
              </a:spcAft>
              <a:defRPr/>
            </a:pPr>
            <a:r>
              <a:rPr lang="en-US" dirty="0" smtClean="0">
                <a:solidFill>
                  <a:schemeClr val="tx2">
                    <a:satMod val="130000"/>
                  </a:schemeClr>
                </a:solidFill>
              </a:rPr>
              <a:t>      </a:t>
            </a:r>
            <a:r>
              <a:rPr lang="en-US" b="1" dirty="0" smtClean="0">
                <a:solidFill>
                  <a:schemeClr val="tx2">
                    <a:satMod val="130000"/>
                  </a:schemeClr>
                </a:solidFill>
              </a:rPr>
              <a:t>Learning Objectives</a:t>
            </a:r>
            <a:endParaRPr lang="en-US" b="1" dirty="0">
              <a:solidFill>
                <a:schemeClr val="tx2">
                  <a:satMod val="130000"/>
                </a:schemeClr>
              </a:solidFill>
            </a:endParaRPr>
          </a:p>
        </p:txBody>
      </p:sp>
      <p:sp>
        <p:nvSpPr>
          <p:cNvPr id="16386" name="Content Placeholder 2"/>
          <p:cNvSpPr>
            <a:spLocks noGrp="1"/>
          </p:cNvSpPr>
          <p:nvPr>
            <p:ph idx="1"/>
          </p:nvPr>
        </p:nvSpPr>
        <p:spPr>
          <a:xfrm>
            <a:off x="228600" y="1143000"/>
            <a:ext cx="8915400" cy="5562600"/>
          </a:xfrm>
        </p:spPr>
        <p:txBody>
          <a:bodyPr>
            <a:normAutofit lnSpcReduction="10000"/>
          </a:bodyPr>
          <a:lstStyle/>
          <a:p>
            <a:pPr eaLnBrk="1" hangingPunct="1"/>
            <a:r>
              <a:rPr lang="en-US" sz="3600" smtClean="0"/>
              <a:t>Define the term Nursing Process</a:t>
            </a:r>
          </a:p>
          <a:p>
            <a:pPr eaLnBrk="1" hangingPunct="1"/>
            <a:r>
              <a:rPr lang="en-US" sz="3600" smtClean="0"/>
              <a:t>Describe seven characteristics of the nursing process</a:t>
            </a:r>
          </a:p>
          <a:p>
            <a:pPr eaLnBrk="1" hangingPunct="1"/>
            <a:r>
              <a:rPr lang="en-US" sz="3600" smtClean="0"/>
              <a:t>List five steps in the nursing process</a:t>
            </a:r>
          </a:p>
          <a:p>
            <a:pPr eaLnBrk="1" hangingPunct="1"/>
            <a:r>
              <a:rPr lang="en-US" sz="3600" smtClean="0"/>
              <a:t>Identify four sources of assessment data</a:t>
            </a:r>
          </a:p>
          <a:p>
            <a:pPr eaLnBrk="1" hangingPunct="1"/>
            <a:r>
              <a:rPr lang="en-US" sz="3600" smtClean="0"/>
              <a:t>Differentiate between data base, focus, and functional assessment </a:t>
            </a:r>
          </a:p>
          <a:p>
            <a:pPr eaLnBrk="1" hangingPunct="1"/>
            <a:r>
              <a:rPr lang="en-US" sz="3600" smtClean="0"/>
              <a:t>Distinguish between a nursing diagnosis and a collaborative problem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792162"/>
          </a:xfrm>
        </p:spPr>
        <p:txBody>
          <a:bodyPr rtlCol="0">
            <a:normAutofit/>
          </a:bodyPr>
          <a:lstStyle/>
          <a:p>
            <a:pPr eaLnBrk="1" fontAlgn="auto" hangingPunct="1">
              <a:spcAft>
                <a:spcPts val="0"/>
              </a:spcAft>
              <a:defRPr/>
            </a:pPr>
            <a:r>
              <a:rPr lang="en-US" sz="4000" dirty="0" smtClean="0">
                <a:solidFill>
                  <a:schemeClr val="tx2">
                    <a:satMod val="130000"/>
                  </a:schemeClr>
                </a:solidFill>
              </a:rPr>
              <a:t>    Steps of the Nursing Process</a:t>
            </a:r>
            <a:endParaRPr lang="en-US" dirty="0"/>
          </a:p>
        </p:txBody>
      </p:sp>
      <p:sp>
        <p:nvSpPr>
          <p:cNvPr id="35842" name="Content Placeholder 2"/>
          <p:cNvSpPr>
            <a:spLocks noGrp="1"/>
          </p:cNvSpPr>
          <p:nvPr>
            <p:ph idx="1"/>
          </p:nvPr>
        </p:nvSpPr>
        <p:spPr>
          <a:xfrm>
            <a:off x="304800" y="1066800"/>
            <a:ext cx="8839200" cy="5791200"/>
          </a:xfrm>
        </p:spPr>
        <p:txBody>
          <a:bodyPr/>
          <a:lstStyle/>
          <a:p>
            <a:pPr eaLnBrk="1" hangingPunct="1"/>
            <a:r>
              <a:rPr lang="en-US" b="1" u="sng" smtClean="0"/>
              <a:t>Nursing Diagnosis</a:t>
            </a:r>
            <a:r>
              <a:rPr lang="en-US" b="1" smtClean="0"/>
              <a:t> </a:t>
            </a:r>
            <a:r>
              <a:rPr lang="en-US" smtClean="0"/>
              <a:t>Cont’d--Five Groups Are : </a:t>
            </a:r>
          </a:p>
          <a:p>
            <a:pPr eaLnBrk="1" hangingPunct="1">
              <a:buFont typeface="Wingdings" pitchFamily="2" charset="2"/>
              <a:buChar char="v"/>
            </a:pPr>
            <a:r>
              <a:rPr lang="en-US" sz="2800" u="sng" smtClean="0"/>
              <a:t>Actual Diagnosis</a:t>
            </a:r>
            <a:r>
              <a:rPr lang="en-US" sz="2800" smtClean="0"/>
              <a:t>:- e.g. a problem that currently exists. (</a:t>
            </a:r>
            <a:r>
              <a:rPr lang="en-US" sz="2800" b="1" smtClean="0"/>
              <a:t>table 2-2 for example</a:t>
            </a:r>
            <a:r>
              <a:rPr lang="en-US" sz="2800" smtClean="0"/>
              <a:t>)</a:t>
            </a:r>
          </a:p>
          <a:p>
            <a:pPr eaLnBrk="1" hangingPunct="1">
              <a:buFont typeface="Wingdings" pitchFamily="2" charset="2"/>
              <a:buChar char="v"/>
            </a:pPr>
            <a:r>
              <a:rPr lang="en-US" sz="2800" u="sng" smtClean="0"/>
              <a:t>Risk Diagnosis</a:t>
            </a:r>
            <a:r>
              <a:rPr lang="en-US" sz="2800" smtClean="0"/>
              <a:t>:- A problem the client is uniquely at risk for developing ( </a:t>
            </a:r>
            <a:r>
              <a:rPr lang="en-US" sz="2800" b="1" smtClean="0"/>
              <a:t>Tb 2-2 </a:t>
            </a:r>
            <a:r>
              <a:rPr lang="en-US" sz="2800" smtClean="0"/>
              <a:t>)</a:t>
            </a:r>
          </a:p>
          <a:p>
            <a:pPr eaLnBrk="1" hangingPunct="1">
              <a:buFont typeface="Wingdings" pitchFamily="2" charset="2"/>
              <a:buChar char="v"/>
            </a:pPr>
            <a:r>
              <a:rPr lang="en-US" sz="2800" u="sng" smtClean="0"/>
              <a:t>Possible Diagnosis</a:t>
            </a:r>
            <a:r>
              <a:rPr lang="en-US" sz="2800" smtClean="0"/>
              <a:t>:- a problem may be present, but requires more data collection to r/o or confirm its existence. ( </a:t>
            </a:r>
            <a:r>
              <a:rPr lang="en-US" sz="2800" b="1" smtClean="0"/>
              <a:t>2-2)</a:t>
            </a:r>
          </a:p>
          <a:p>
            <a:pPr eaLnBrk="1" hangingPunct="1">
              <a:buFont typeface="Wingdings" pitchFamily="2" charset="2"/>
              <a:buChar char="v"/>
            </a:pPr>
            <a:r>
              <a:rPr lang="en-US" sz="2800" u="sng" smtClean="0"/>
              <a:t>Syndrome Diagnosis</a:t>
            </a:r>
            <a:r>
              <a:rPr lang="en-US" sz="2800" smtClean="0"/>
              <a:t>:-</a:t>
            </a:r>
            <a:r>
              <a:rPr lang="en-US" sz="2800" b="1" smtClean="0"/>
              <a:t> </a:t>
            </a:r>
            <a:r>
              <a:rPr lang="en-US" sz="2800" smtClean="0"/>
              <a:t>Cluster of problems predicted to be present because of an event or situation </a:t>
            </a:r>
            <a:r>
              <a:rPr lang="en-US" sz="2800" b="1" smtClean="0"/>
              <a:t>(2-2)</a:t>
            </a:r>
          </a:p>
          <a:p>
            <a:pPr eaLnBrk="1" hangingPunct="1">
              <a:buFont typeface="Wingdings" pitchFamily="2" charset="2"/>
              <a:buChar char="v"/>
            </a:pPr>
            <a:r>
              <a:rPr lang="en-US" sz="2800" u="sng" smtClean="0"/>
              <a:t>Wellness Diagnosis</a:t>
            </a:r>
            <a:r>
              <a:rPr lang="en-US" sz="2800" smtClean="0"/>
              <a:t>:- a health-related problem that requires assistance to perform at a higher level</a:t>
            </a:r>
            <a:r>
              <a:rPr lang="en-US" sz="2800" b="1" smtClean="0"/>
              <a:t>.(2-2)</a:t>
            </a:r>
            <a:r>
              <a:rPr lang="en-US" sz="280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48650" cy="715962"/>
          </a:xfrm>
        </p:spPr>
        <p:txBody>
          <a:bodyPr rtlCol="0">
            <a:normAutofit fontScale="90000"/>
          </a:bodyPr>
          <a:lstStyle/>
          <a:p>
            <a:pPr eaLnBrk="1" fontAlgn="auto" hangingPunct="1">
              <a:spcAft>
                <a:spcPts val="0"/>
              </a:spcAft>
              <a:defRPr/>
            </a:pPr>
            <a:r>
              <a:rPr lang="en-US" dirty="0" smtClean="0"/>
              <a:t>Diagnosis-The NANDA List</a:t>
            </a:r>
            <a:endParaRPr lang="en-US" dirty="0"/>
          </a:p>
        </p:txBody>
      </p:sp>
      <p:sp>
        <p:nvSpPr>
          <p:cNvPr id="36866" name="Content Placeholder 2"/>
          <p:cNvSpPr>
            <a:spLocks noGrp="1"/>
          </p:cNvSpPr>
          <p:nvPr>
            <p:ph idx="1"/>
          </p:nvPr>
        </p:nvSpPr>
        <p:spPr>
          <a:xfrm>
            <a:off x="152400" y="1143000"/>
            <a:ext cx="8991600" cy="5715000"/>
          </a:xfrm>
        </p:spPr>
        <p:txBody>
          <a:bodyPr/>
          <a:lstStyle/>
          <a:p>
            <a:pPr eaLnBrk="1" hangingPunct="1">
              <a:lnSpc>
                <a:spcPct val="90000"/>
              </a:lnSpc>
            </a:pPr>
            <a:r>
              <a:rPr lang="en-US" smtClean="0"/>
              <a:t>NANDA- Refers to North American Nursing Diagnosis Association. (Found at the back of the text book).</a:t>
            </a:r>
          </a:p>
          <a:p>
            <a:pPr eaLnBrk="1" hangingPunct="1">
              <a:lnSpc>
                <a:spcPct val="90000"/>
              </a:lnSpc>
            </a:pPr>
            <a:endParaRPr lang="en-US" smtClean="0"/>
          </a:p>
          <a:p>
            <a:pPr eaLnBrk="1" hangingPunct="1">
              <a:lnSpc>
                <a:spcPct val="90000"/>
              </a:lnSpc>
            </a:pPr>
            <a:r>
              <a:rPr lang="en-US" smtClean="0"/>
              <a:t>It was designated by ANA ( American Nursing Association) as the organization to develop and approve nursing diagnosis. </a:t>
            </a:r>
          </a:p>
          <a:p>
            <a:pPr eaLnBrk="1" hangingPunct="1">
              <a:lnSpc>
                <a:spcPct val="90000"/>
              </a:lnSpc>
            </a:pPr>
            <a:endParaRPr lang="en-US" smtClean="0"/>
          </a:p>
          <a:p>
            <a:pPr eaLnBrk="1" hangingPunct="1">
              <a:lnSpc>
                <a:spcPct val="90000"/>
              </a:lnSpc>
            </a:pPr>
            <a:r>
              <a:rPr lang="en-US" smtClean="0"/>
              <a:t>NANDA revises diagnosis every 2 years and publishes findings.</a:t>
            </a:r>
          </a:p>
          <a:p>
            <a:pPr eaLnBrk="1" hangingPunct="1">
              <a:lnSpc>
                <a:spcPct val="90000"/>
              </a:lnSpc>
            </a:pPr>
            <a:endParaRPr lang="en-US" smtClean="0"/>
          </a:p>
          <a:p>
            <a:pPr eaLnBrk="1" hangingPunct="1">
              <a:lnSpc>
                <a:spcPct val="90000"/>
              </a:lnSpc>
            </a:pPr>
            <a:r>
              <a:rPr lang="en-US" smtClean="0"/>
              <a:t>If problems does not fit NANDA diagnosis, the nurse can use their own terminology for nursing diagnosis. </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457200"/>
            <a:ext cx="9144000" cy="1600200"/>
          </a:xfrm>
        </p:spPr>
        <p:txBody>
          <a:bodyPr/>
          <a:lstStyle/>
          <a:p>
            <a:pPr eaLnBrk="1" hangingPunct="1"/>
            <a:r>
              <a:rPr lang="en-US" sz="3600" smtClean="0"/>
              <a:t>     Parts of a Nursing Diagnostic Statement</a:t>
            </a:r>
          </a:p>
        </p:txBody>
      </p:sp>
      <p:sp>
        <p:nvSpPr>
          <p:cNvPr id="37890" name="Content Placeholder 2"/>
          <p:cNvSpPr>
            <a:spLocks noGrp="1"/>
          </p:cNvSpPr>
          <p:nvPr>
            <p:ph idx="1"/>
          </p:nvPr>
        </p:nvSpPr>
        <p:spPr>
          <a:xfrm>
            <a:off x="228600" y="1219200"/>
            <a:ext cx="8705850" cy="5562600"/>
          </a:xfrm>
        </p:spPr>
        <p:txBody>
          <a:bodyPr/>
          <a:lstStyle/>
          <a:p>
            <a:pPr eaLnBrk="1" hangingPunct="1"/>
            <a:r>
              <a:rPr lang="en-US" smtClean="0"/>
              <a:t>The Nursing Diagnostic statement has </a:t>
            </a:r>
            <a:r>
              <a:rPr lang="en-US" u="sng" smtClean="0"/>
              <a:t>3 parts</a:t>
            </a:r>
          </a:p>
          <a:p>
            <a:pPr eaLnBrk="1" hangingPunct="1"/>
            <a:r>
              <a:rPr lang="en-US" smtClean="0"/>
              <a:t>1. </a:t>
            </a:r>
            <a:r>
              <a:rPr lang="en-US" b="1" smtClean="0"/>
              <a:t>The </a:t>
            </a:r>
            <a:r>
              <a:rPr lang="en-US" b="1" u="sng" smtClean="0"/>
              <a:t>problem</a:t>
            </a:r>
            <a:r>
              <a:rPr lang="en-US" b="1" smtClean="0"/>
              <a:t> or health-related issue</a:t>
            </a:r>
            <a:r>
              <a:rPr lang="en-US" smtClean="0"/>
              <a:t>:- </a:t>
            </a:r>
            <a:r>
              <a:rPr lang="en-US" sz="1600" smtClean="0"/>
              <a:t>(NANDA)</a:t>
            </a:r>
            <a:r>
              <a:rPr lang="en-US" smtClean="0"/>
              <a:t>The client has a disturbed sleep pattern</a:t>
            </a:r>
          </a:p>
          <a:p>
            <a:pPr eaLnBrk="1" hangingPunct="1"/>
            <a:r>
              <a:rPr lang="en-US" smtClean="0"/>
              <a:t>2. </a:t>
            </a:r>
            <a:r>
              <a:rPr lang="en-US" b="1" u="sng" smtClean="0"/>
              <a:t>Etiology</a:t>
            </a:r>
            <a:r>
              <a:rPr lang="en-US" b="1" smtClean="0"/>
              <a:t> or cause</a:t>
            </a:r>
            <a:r>
              <a:rPr lang="en-US" smtClean="0"/>
              <a:t>:- The disturbed sleep  is </a:t>
            </a:r>
            <a:r>
              <a:rPr lang="en-US" b="1" u="sng" smtClean="0"/>
              <a:t>related to </a:t>
            </a:r>
            <a:r>
              <a:rPr lang="en-US" smtClean="0"/>
              <a:t>excessive intake of coffee</a:t>
            </a:r>
          </a:p>
          <a:p>
            <a:pPr eaLnBrk="1" hangingPunct="1"/>
            <a:r>
              <a:rPr lang="en-US" smtClean="0"/>
              <a:t>3. </a:t>
            </a:r>
            <a:r>
              <a:rPr lang="en-US" b="1" u="sng" smtClean="0"/>
              <a:t>Signs and Symptoms</a:t>
            </a:r>
            <a:r>
              <a:rPr lang="en-US" b="1" smtClean="0"/>
              <a:t>:- </a:t>
            </a:r>
            <a:r>
              <a:rPr lang="en-US" b="1" u="sng" smtClean="0"/>
              <a:t>As manifested by </a:t>
            </a:r>
            <a:r>
              <a:rPr lang="en-US" smtClean="0"/>
              <a:t>difficulty in falling asleep. </a:t>
            </a:r>
          </a:p>
          <a:p>
            <a:pPr eaLnBrk="1" hangingPunct="1">
              <a:buFont typeface="Wingdings" pitchFamily="2" charset="2"/>
              <a:buChar char="v"/>
            </a:pPr>
            <a:r>
              <a:rPr lang="en-US" smtClean="0"/>
              <a:t>Feels tired during the day</a:t>
            </a:r>
          </a:p>
          <a:p>
            <a:pPr eaLnBrk="1" hangingPunct="1">
              <a:buFont typeface="Wingdings" pitchFamily="2" charset="2"/>
              <a:buChar char="v"/>
            </a:pPr>
            <a:r>
              <a:rPr lang="en-US" smtClean="0"/>
              <a:t>Irritability during the day with others. </a:t>
            </a:r>
          </a:p>
          <a:p>
            <a:pPr eaLnBrk="1" hangingPunct="1">
              <a:buFont typeface="Wingdings" pitchFamily="2" charset="2"/>
              <a:buChar char="v"/>
            </a:pPr>
            <a:endParaRPr lang="en-US" smtClean="0"/>
          </a:p>
        </p:txBody>
      </p:sp>
      <p:pic>
        <p:nvPicPr>
          <p:cNvPr id="37891" name="Picture 2"/>
          <p:cNvPicPr>
            <a:picLocks noChangeAspect="1" noChangeArrowheads="1"/>
          </p:cNvPicPr>
          <p:nvPr/>
        </p:nvPicPr>
        <p:blipFill>
          <a:blip r:embed="rId2"/>
          <a:srcRect/>
          <a:stretch>
            <a:fillRect/>
          </a:stretch>
        </p:blipFill>
        <p:spPr bwMode="auto">
          <a:xfrm>
            <a:off x="609600" y="5562600"/>
            <a:ext cx="7632700" cy="100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44" name="Rectangle 2"/>
          <p:cNvSpPr>
            <a:spLocks noGrp="1"/>
          </p:cNvSpPr>
          <p:nvPr>
            <p:ph type="title"/>
          </p:nvPr>
        </p:nvSpPr>
        <p:spPr>
          <a:xfrm>
            <a:off x="457200" y="274638"/>
            <a:ext cx="8229600" cy="715962"/>
          </a:xfrm>
        </p:spPr>
        <p:txBody>
          <a:bodyPr/>
          <a:lstStyle/>
          <a:p>
            <a:pPr eaLnBrk="1" hangingPunct="1"/>
            <a:r>
              <a:rPr lang="en-US" sz="4000" smtClean="0"/>
              <a:t>Diagnosis Cont’d</a:t>
            </a:r>
          </a:p>
        </p:txBody>
      </p:sp>
      <p:sp>
        <p:nvSpPr>
          <p:cNvPr id="43045" name="Rectangle 3"/>
          <p:cNvSpPr>
            <a:spLocks noGrp="1"/>
          </p:cNvSpPr>
          <p:nvPr>
            <p:ph type="body" sz="half" idx="1"/>
          </p:nvPr>
        </p:nvSpPr>
        <p:spPr>
          <a:xfrm>
            <a:off x="457200" y="990600"/>
            <a:ext cx="8229600" cy="5638800"/>
          </a:xfrm>
        </p:spPr>
        <p:txBody>
          <a:bodyPr/>
          <a:lstStyle/>
          <a:p>
            <a:pPr eaLnBrk="1" hangingPunct="1"/>
            <a:r>
              <a:rPr lang="en-US" sz="2800" b="1" smtClean="0"/>
              <a:t>Collaborative Problems:- </a:t>
            </a:r>
            <a:r>
              <a:rPr lang="en-US" sz="2800" smtClean="0"/>
              <a:t>Requires both nurse and physician interventions ( to collaborate)</a:t>
            </a:r>
          </a:p>
          <a:p>
            <a:pPr eaLnBrk="1" hangingPunct="1"/>
            <a:r>
              <a:rPr lang="en-US" sz="2800" smtClean="0"/>
              <a:t>Accountability of the nurse includes:-</a:t>
            </a:r>
          </a:p>
          <a:p>
            <a:pPr eaLnBrk="1" hangingPunct="1"/>
            <a:r>
              <a:rPr lang="en-US" sz="2800" smtClean="0"/>
              <a:t>1. To correlate medical diagnosis/treatment/ risk for complications</a:t>
            </a:r>
          </a:p>
          <a:p>
            <a:pPr eaLnBrk="1" hangingPunct="1"/>
            <a:r>
              <a:rPr lang="en-US" sz="2800" smtClean="0"/>
              <a:t>2.Documenting  risk complications</a:t>
            </a:r>
          </a:p>
          <a:p>
            <a:pPr eaLnBrk="1" hangingPunct="1"/>
            <a:r>
              <a:rPr lang="en-US" sz="2800" smtClean="0"/>
              <a:t>3. Making assessments to detect complications</a:t>
            </a:r>
          </a:p>
          <a:p>
            <a:pPr eaLnBrk="1" hangingPunct="1"/>
            <a:r>
              <a:rPr lang="en-US" sz="2800" smtClean="0"/>
              <a:t>4. Reporting developing signs of complications</a:t>
            </a:r>
          </a:p>
          <a:p>
            <a:pPr eaLnBrk="1" hangingPunct="1"/>
            <a:r>
              <a:rPr lang="en-US" sz="2800" smtClean="0"/>
              <a:t>5. Managing problems arising with with      nurse/physician measures.</a:t>
            </a:r>
          </a:p>
          <a:p>
            <a:pPr eaLnBrk="1" hangingPunct="1"/>
            <a:r>
              <a:rPr lang="en-US" sz="2800" smtClean="0"/>
              <a:t>6. Evaluating the outcomes.</a:t>
            </a:r>
          </a:p>
        </p:txBody>
      </p:sp>
      <p:graphicFrame>
        <p:nvGraphicFramePr>
          <p:cNvPr id="43043" name="Object 35"/>
          <p:cNvGraphicFramePr>
            <a:graphicFrameLocks noGrp="1" noChangeAspect="1"/>
          </p:cNvGraphicFramePr>
          <p:nvPr>
            <p:ph sz="half" idx="2"/>
          </p:nvPr>
        </p:nvGraphicFramePr>
        <p:xfrm>
          <a:off x="5362575" y="2822575"/>
          <a:ext cx="2609850" cy="2081213"/>
        </p:xfrm>
        <a:graphic>
          <a:graphicData uri="http://schemas.openxmlformats.org/presentationml/2006/ole">
            <mc:AlternateContent xmlns:mc="http://schemas.openxmlformats.org/markup-compatibility/2006">
              <mc:Choice xmlns:v="urn:schemas-microsoft-com:vml" Requires="v">
                <p:oleObj spid="_x0000_s43050" name="Acrobat Document" r:id="rId3" imgW="2610000" imgH="2081160" progId="AcroExch.Document.7">
                  <p:embed/>
                </p:oleObj>
              </mc:Choice>
              <mc:Fallback>
                <p:oleObj name="Acrobat Document" r:id="rId3" imgW="2610000" imgH="2081160" progId="AcroExch.Document.7">
                  <p:embed/>
                  <p:pic>
                    <p:nvPicPr>
                      <p:cNvPr id="0" name="Picture 3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2822575"/>
                        <a:ext cx="2609850"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6200"/>
            <a:ext cx="8229600" cy="838200"/>
          </a:xfrm>
        </p:spPr>
        <p:txBody>
          <a:bodyPr/>
          <a:lstStyle/>
          <a:p>
            <a:pPr eaLnBrk="1" hangingPunct="1"/>
            <a:r>
              <a:rPr lang="en-US" smtClean="0"/>
              <a:t>Collaborative Problems Cont’d</a:t>
            </a:r>
          </a:p>
        </p:txBody>
      </p:sp>
      <p:sp>
        <p:nvSpPr>
          <p:cNvPr id="44034" name="Content Placeholder 2"/>
          <p:cNvSpPr>
            <a:spLocks noGrp="1"/>
          </p:cNvSpPr>
          <p:nvPr>
            <p:ph idx="1"/>
          </p:nvPr>
        </p:nvSpPr>
        <p:spPr>
          <a:xfrm>
            <a:off x="457200" y="1143000"/>
            <a:ext cx="8229600" cy="5181600"/>
          </a:xfrm>
        </p:spPr>
        <p:txBody>
          <a:bodyPr/>
          <a:lstStyle/>
          <a:p>
            <a:pPr eaLnBrk="1" hangingPunct="1"/>
            <a:r>
              <a:rPr lang="en-US" sz="3600" smtClean="0"/>
              <a:t>How do identify a Collaborative Problems ?</a:t>
            </a:r>
          </a:p>
          <a:p>
            <a:pPr eaLnBrk="1" hangingPunct="1"/>
            <a:r>
              <a:rPr lang="en-US" sz="3600" smtClean="0"/>
              <a:t>look on the plan of care sometimes abbreviated PC</a:t>
            </a:r>
          </a:p>
          <a:p>
            <a:pPr eaLnBrk="1" hangingPunct="1"/>
            <a:r>
              <a:rPr lang="en-US" sz="3600" smtClean="0"/>
              <a:t>( potential complication)</a:t>
            </a:r>
          </a:p>
          <a:p>
            <a:pPr eaLnBrk="1" hangingPunct="1"/>
            <a:r>
              <a:rPr lang="en-US" sz="3600" smtClean="0"/>
              <a:t>Pages 22 in your text has examples of Collaborative Problems</a:t>
            </a:r>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457200" y="0"/>
            <a:ext cx="8229600" cy="1066800"/>
          </a:xfrm>
        </p:spPr>
        <p:txBody>
          <a:bodyPr/>
          <a:lstStyle/>
          <a:p>
            <a:pPr eaLnBrk="1" hangingPunct="1"/>
            <a:r>
              <a:rPr lang="en-US" sz="4000" smtClean="0"/>
              <a:t>Steps in the Nursing Process- Planning </a:t>
            </a:r>
          </a:p>
        </p:txBody>
      </p:sp>
      <p:sp>
        <p:nvSpPr>
          <p:cNvPr id="45058" name="Rectangle 3"/>
          <p:cNvSpPr>
            <a:spLocks noGrp="1"/>
          </p:cNvSpPr>
          <p:nvPr>
            <p:ph idx="1"/>
          </p:nvPr>
        </p:nvSpPr>
        <p:spPr>
          <a:xfrm>
            <a:off x="457200" y="1143000"/>
            <a:ext cx="8229600" cy="5715000"/>
          </a:xfrm>
        </p:spPr>
        <p:txBody>
          <a:bodyPr/>
          <a:lstStyle/>
          <a:p>
            <a:pPr marL="609600" indent="-609600" eaLnBrk="1" hangingPunct="1"/>
            <a:r>
              <a:rPr lang="en-US" sz="2800" b="1" u="sng" smtClean="0"/>
              <a:t>Planning</a:t>
            </a:r>
            <a:r>
              <a:rPr lang="en-US" sz="2800" u="sng" smtClean="0"/>
              <a:t>:-</a:t>
            </a:r>
            <a:r>
              <a:rPr lang="en-US" smtClean="0"/>
              <a:t> The </a:t>
            </a:r>
            <a:r>
              <a:rPr lang="en-US" b="1" smtClean="0"/>
              <a:t>third</a:t>
            </a:r>
            <a:r>
              <a:rPr lang="en-US" smtClean="0"/>
              <a:t> step in the nursing process.</a:t>
            </a:r>
          </a:p>
          <a:p>
            <a:pPr marL="609600" indent="-609600" eaLnBrk="1" hangingPunct="1">
              <a:buFont typeface="Arial" charset="0"/>
              <a:buAutoNum type="arabicPeriod"/>
            </a:pPr>
            <a:r>
              <a:rPr lang="en-US" sz="3600" smtClean="0"/>
              <a:t>It is the process of prioritizing nursing diagnosis and collaborative  problems</a:t>
            </a:r>
          </a:p>
          <a:p>
            <a:pPr marL="609600" indent="-609600" eaLnBrk="1" hangingPunct="1">
              <a:buFont typeface="Arial" charset="0"/>
              <a:buAutoNum type="arabicPeriod"/>
            </a:pPr>
            <a:r>
              <a:rPr lang="en-US" sz="3600" smtClean="0"/>
              <a:t>It identifies measurable goals and outcomes</a:t>
            </a:r>
          </a:p>
          <a:p>
            <a:pPr marL="609600" indent="-609600" eaLnBrk="1" hangingPunct="1">
              <a:buFont typeface="Arial" charset="0"/>
              <a:buAutoNum type="arabicPeriod"/>
            </a:pPr>
            <a:r>
              <a:rPr lang="en-US" sz="3600" smtClean="0"/>
              <a:t>Helps to selects appropriate interventions</a:t>
            </a:r>
          </a:p>
          <a:p>
            <a:pPr marL="609600" indent="-609600" eaLnBrk="1" hangingPunct="1">
              <a:buFont typeface="Arial" charset="0"/>
              <a:buAutoNum type="arabicPeriod"/>
            </a:pPr>
            <a:r>
              <a:rPr lang="en-US" sz="3600" smtClean="0"/>
              <a:t>Helps to document the plan of care.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en-US" dirty="0" smtClean="0"/>
              <a:t>  </a:t>
            </a:r>
            <a:r>
              <a:rPr lang="en-US" b="1" dirty="0" smtClean="0"/>
              <a:t>Steps in planning</a:t>
            </a:r>
          </a:p>
        </p:txBody>
      </p:sp>
      <p:sp>
        <p:nvSpPr>
          <p:cNvPr id="87043" name="Rectangle 3"/>
          <p:cNvSpPr>
            <a:spLocks noGrp="1"/>
          </p:cNvSpPr>
          <p:nvPr>
            <p:ph idx="1"/>
          </p:nvPr>
        </p:nvSpPr>
        <p:spPr/>
        <p:txBody>
          <a:bodyPr/>
          <a:lstStyle/>
          <a:p>
            <a:r>
              <a:rPr lang="en-US" smtClean="0"/>
              <a:t>Setting Priorities</a:t>
            </a:r>
          </a:p>
          <a:p>
            <a:endParaRPr lang="en-US" smtClean="0"/>
          </a:p>
          <a:p>
            <a:r>
              <a:rPr lang="en-US" smtClean="0"/>
              <a:t>Establishing Goals</a:t>
            </a:r>
          </a:p>
          <a:p>
            <a:endParaRPr lang="en-US" smtClean="0"/>
          </a:p>
          <a:p>
            <a:r>
              <a:rPr lang="en-US" smtClean="0"/>
              <a:t>Selecting Nursing interventions</a:t>
            </a:r>
          </a:p>
          <a:p>
            <a:endParaRPr lang="en-US" smtClean="0"/>
          </a:p>
          <a:p>
            <a:r>
              <a:rPr lang="en-US" smtClean="0"/>
              <a:t>Documenting the Plan of Care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457200" y="274638"/>
            <a:ext cx="8229600" cy="868362"/>
          </a:xfrm>
        </p:spPr>
        <p:txBody>
          <a:bodyPr/>
          <a:lstStyle/>
          <a:p>
            <a:pPr eaLnBrk="1" hangingPunct="1"/>
            <a:r>
              <a:rPr lang="en-US" sz="4000" b="1" dirty="0" smtClean="0"/>
              <a:t>Steps in the Nursing Process- Planning</a:t>
            </a:r>
          </a:p>
        </p:txBody>
      </p:sp>
      <p:sp>
        <p:nvSpPr>
          <p:cNvPr id="46082" name="Rectangle 3"/>
          <p:cNvSpPr>
            <a:spLocks noGrp="1"/>
          </p:cNvSpPr>
          <p:nvPr>
            <p:ph idx="1"/>
          </p:nvPr>
        </p:nvSpPr>
        <p:spPr>
          <a:xfrm>
            <a:off x="457200" y="1295400"/>
            <a:ext cx="8229600" cy="4830763"/>
          </a:xfrm>
        </p:spPr>
        <p:txBody>
          <a:bodyPr/>
          <a:lstStyle/>
          <a:p>
            <a:pPr eaLnBrk="1" hangingPunct="1"/>
            <a:r>
              <a:rPr lang="en-US" smtClean="0"/>
              <a:t>To plan there are priorities that have to be set.</a:t>
            </a:r>
          </a:p>
          <a:p>
            <a:pPr eaLnBrk="1" hangingPunct="1"/>
            <a:r>
              <a:rPr lang="en-US" smtClean="0"/>
              <a:t>First we have to determine which problems require immediate or less attention. ( in other words the most serious).</a:t>
            </a:r>
          </a:p>
          <a:p>
            <a:pPr eaLnBrk="1" hangingPunct="1"/>
            <a:r>
              <a:rPr lang="en-US" smtClean="0"/>
              <a:t>Ways to determine priorities of needs (Table 2-4). These priorities can change as new problems arise or are resolved.</a:t>
            </a:r>
          </a:p>
          <a:p>
            <a:pPr eaLnBrk="1" hangingPunct="1"/>
            <a:r>
              <a:rPr lang="en-US" smtClean="0"/>
              <a:t>A method used is Maslow’s Hierarchy of human needs (chap.4)</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76200" y="0"/>
            <a:ext cx="8991600" cy="838200"/>
          </a:xfrm>
        </p:spPr>
        <p:txBody>
          <a:bodyPr/>
          <a:lstStyle/>
          <a:p>
            <a:pPr eaLnBrk="1" hangingPunct="1"/>
            <a:r>
              <a:rPr lang="en-US" sz="2400" smtClean="0"/>
              <a:t>Steps in the Nursing Process- Planning</a:t>
            </a:r>
            <a:r>
              <a:rPr lang="en-US" sz="2800" smtClean="0"/>
              <a:t>. </a:t>
            </a:r>
            <a:r>
              <a:rPr lang="en-US" sz="2400" b="1" smtClean="0"/>
              <a:t>Prioritizing Nursing Diagnosis</a:t>
            </a:r>
          </a:p>
        </p:txBody>
      </p:sp>
      <p:sp>
        <p:nvSpPr>
          <p:cNvPr id="47106" name="Text Placeholder 3"/>
          <p:cNvSpPr>
            <a:spLocks noGrp="1"/>
          </p:cNvSpPr>
          <p:nvPr>
            <p:ph type="body" sz="half" idx="1"/>
          </p:nvPr>
        </p:nvSpPr>
        <p:spPr>
          <a:xfrm>
            <a:off x="152400" y="990600"/>
            <a:ext cx="3048000" cy="5715000"/>
          </a:xfrm>
        </p:spPr>
        <p:txBody>
          <a:bodyPr/>
          <a:lstStyle/>
          <a:p>
            <a:pPr eaLnBrk="1" hangingPunct="1"/>
            <a:r>
              <a:rPr lang="en-US" b="1" smtClean="0"/>
              <a:t>Human needs</a:t>
            </a:r>
          </a:p>
          <a:p>
            <a:pPr eaLnBrk="1" hangingPunct="1"/>
            <a:endParaRPr lang="en-US" b="1" smtClean="0"/>
          </a:p>
          <a:p>
            <a:pPr eaLnBrk="1" hangingPunct="1">
              <a:buFont typeface="Wingdings" pitchFamily="2" charset="2"/>
              <a:buChar char="v"/>
            </a:pPr>
            <a:r>
              <a:rPr lang="en-US" smtClean="0"/>
              <a:t> Physiological</a:t>
            </a:r>
          </a:p>
        </p:txBody>
      </p:sp>
      <p:sp>
        <p:nvSpPr>
          <p:cNvPr id="47107" name="Content Placeholder 4"/>
          <p:cNvSpPr>
            <a:spLocks noGrp="1"/>
          </p:cNvSpPr>
          <p:nvPr>
            <p:ph sz="half" idx="2"/>
          </p:nvPr>
        </p:nvSpPr>
        <p:spPr>
          <a:xfrm>
            <a:off x="3124200" y="990600"/>
            <a:ext cx="5562600" cy="5715000"/>
          </a:xfrm>
        </p:spPr>
        <p:txBody>
          <a:bodyPr/>
          <a:lstStyle/>
          <a:p>
            <a:pPr eaLnBrk="1" hangingPunct="1"/>
            <a:r>
              <a:rPr lang="en-US" b="1" smtClean="0"/>
              <a:t>Examples of Nursing Diagnoses</a:t>
            </a:r>
          </a:p>
          <a:p>
            <a:pPr eaLnBrk="1" hangingPunct="1">
              <a:buFont typeface="Wingdings" pitchFamily="2" charset="2"/>
              <a:buChar char="v"/>
            </a:pPr>
            <a:r>
              <a:rPr lang="en-US" smtClean="0"/>
              <a:t>Imbalanced nutrition: less than body requirements.</a:t>
            </a:r>
          </a:p>
          <a:p>
            <a:pPr eaLnBrk="1" hangingPunct="1">
              <a:buFont typeface="Wingdings" pitchFamily="2" charset="2"/>
              <a:buChar char="v"/>
            </a:pPr>
            <a:r>
              <a:rPr lang="en-US" smtClean="0"/>
              <a:t> Ineffective breathing Pattern</a:t>
            </a:r>
          </a:p>
          <a:p>
            <a:pPr eaLnBrk="1" hangingPunct="1">
              <a:buFont typeface="Wingdings" pitchFamily="2" charset="2"/>
              <a:buChar char="v"/>
            </a:pPr>
            <a:r>
              <a:rPr lang="en-US" smtClean="0"/>
              <a:t>Pain</a:t>
            </a:r>
          </a:p>
          <a:p>
            <a:pPr eaLnBrk="1" hangingPunct="1">
              <a:buFont typeface="Wingdings" pitchFamily="2" charset="2"/>
              <a:buChar char="v"/>
            </a:pPr>
            <a:r>
              <a:rPr lang="en-US" smtClean="0"/>
              <a:t>Impaired Swallowing</a:t>
            </a:r>
          </a:p>
          <a:p>
            <a:pPr eaLnBrk="1" hangingPunct="1">
              <a:buFont typeface="Wingdings" pitchFamily="2" charset="2"/>
              <a:buChar char="v"/>
            </a:pPr>
            <a:r>
              <a:rPr lang="en-US" smtClean="0"/>
              <a:t>Urinary retention </a:t>
            </a:r>
            <a:r>
              <a:rPr lang="en-US" sz="2000" b="1"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2800" b="1" smtClean="0"/>
              <a:t>Steps in the Nursing Process- Planning. Prioritizing Nursing Diagnosis</a:t>
            </a:r>
          </a:p>
        </p:txBody>
      </p:sp>
      <p:sp>
        <p:nvSpPr>
          <p:cNvPr id="48130" name="Text Placeholder 2"/>
          <p:cNvSpPr>
            <a:spLocks noGrp="1"/>
          </p:cNvSpPr>
          <p:nvPr>
            <p:ph type="body" sz="half" idx="1"/>
          </p:nvPr>
        </p:nvSpPr>
        <p:spPr>
          <a:xfrm>
            <a:off x="152400" y="1447800"/>
            <a:ext cx="3733800" cy="5105400"/>
          </a:xfrm>
        </p:spPr>
        <p:txBody>
          <a:bodyPr/>
          <a:lstStyle/>
          <a:p>
            <a:pPr eaLnBrk="1" hangingPunct="1"/>
            <a:r>
              <a:rPr lang="en-US" b="1" smtClean="0"/>
              <a:t>Human needs</a:t>
            </a:r>
          </a:p>
          <a:p>
            <a:pPr eaLnBrk="1" hangingPunct="1"/>
            <a:endParaRPr lang="en-US" smtClean="0"/>
          </a:p>
          <a:p>
            <a:pPr eaLnBrk="1" hangingPunct="1">
              <a:buFont typeface="Wingdings" pitchFamily="2" charset="2"/>
              <a:buChar char="v"/>
            </a:pPr>
            <a:r>
              <a:rPr lang="en-US" smtClean="0"/>
              <a:t>Safety and security</a:t>
            </a:r>
          </a:p>
          <a:p>
            <a:pPr eaLnBrk="1" hangingPunct="1"/>
            <a:endParaRPr lang="en-US" smtClean="0"/>
          </a:p>
        </p:txBody>
      </p:sp>
      <p:sp>
        <p:nvSpPr>
          <p:cNvPr id="48131" name="Content Placeholder 3"/>
          <p:cNvSpPr>
            <a:spLocks noGrp="1"/>
          </p:cNvSpPr>
          <p:nvPr>
            <p:ph sz="half" idx="2"/>
          </p:nvPr>
        </p:nvSpPr>
        <p:spPr>
          <a:xfrm>
            <a:off x="3886200" y="1447800"/>
            <a:ext cx="5029200" cy="5257800"/>
          </a:xfrm>
        </p:spPr>
        <p:txBody>
          <a:bodyPr/>
          <a:lstStyle/>
          <a:p>
            <a:pPr eaLnBrk="1" hangingPunct="1"/>
            <a:r>
              <a:rPr lang="en-US" b="1" smtClean="0"/>
              <a:t>Examples of Nursing Diagnoses</a:t>
            </a:r>
          </a:p>
          <a:p>
            <a:pPr eaLnBrk="1" hangingPunct="1">
              <a:buFont typeface="Wingdings" pitchFamily="2" charset="2"/>
              <a:buChar char="v"/>
            </a:pPr>
            <a:r>
              <a:rPr lang="en-US" smtClean="0"/>
              <a:t> risk for injury</a:t>
            </a:r>
          </a:p>
          <a:p>
            <a:pPr eaLnBrk="1" hangingPunct="1">
              <a:buFont typeface="Wingdings" pitchFamily="2" charset="2"/>
              <a:buChar char="v"/>
            </a:pPr>
            <a:r>
              <a:rPr lang="en-US" smtClean="0"/>
              <a:t>Impaired verbal communication</a:t>
            </a:r>
          </a:p>
          <a:p>
            <a:pPr eaLnBrk="1" hangingPunct="1">
              <a:buFont typeface="Wingdings" pitchFamily="2" charset="2"/>
              <a:buChar char="v"/>
            </a:pPr>
            <a:r>
              <a:rPr lang="en-US" smtClean="0"/>
              <a:t>Disturbed thought processes</a:t>
            </a:r>
          </a:p>
          <a:p>
            <a:pPr eaLnBrk="1" hangingPunct="1">
              <a:buFont typeface="Wingdings" pitchFamily="2" charset="2"/>
              <a:buChar char="v"/>
            </a:pPr>
            <a:r>
              <a:rPr lang="en-US" smtClean="0"/>
              <a:t>Anxiety</a:t>
            </a:r>
          </a:p>
          <a:p>
            <a:pPr eaLnBrk="1" hangingPunct="1">
              <a:buFont typeface="Wingdings" pitchFamily="2" charset="2"/>
              <a:buChar char="v"/>
            </a:pPr>
            <a:r>
              <a:rPr lang="en-US" smtClean="0"/>
              <a:t>Fear</a:t>
            </a:r>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rtlCol="0">
            <a:normAutofit/>
          </a:bodyPr>
          <a:lstStyle/>
          <a:p>
            <a:pPr eaLnBrk="1" fontAlgn="auto" hangingPunct="1">
              <a:spcAft>
                <a:spcPts val="0"/>
              </a:spcAft>
              <a:defRPr/>
            </a:pPr>
            <a:r>
              <a:rPr lang="en-US" dirty="0" smtClean="0">
                <a:solidFill>
                  <a:schemeClr val="tx2">
                    <a:satMod val="130000"/>
                  </a:schemeClr>
                </a:solidFill>
              </a:rPr>
              <a:t>  </a:t>
            </a:r>
            <a:r>
              <a:rPr lang="en-US" b="1" dirty="0" smtClean="0">
                <a:solidFill>
                  <a:schemeClr val="tx2">
                    <a:satMod val="130000"/>
                  </a:schemeClr>
                </a:solidFill>
              </a:rPr>
              <a:t>Learning Objectives Cont’d</a:t>
            </a:r>
            <a:endParaRPr lang="en-US" b="1" dirty="0">
              <a:solidFill>
                <a:schemeClr val="tx2">
                  <a:satMod val="130000"/>
                </a:schemeClr>
              </a:solidFill>
            </a:endParaRPr>
          </a:p>
        </p:txBody>
      </p:sp>
      <p:sp>
        <p:nvSpPr>
          <p:cNvPr id="17410" name="Content Placeholder 2"/>
          <p:cNvSpPr>
            <a:spLocks noGrp="1"/>
          </p:cNvSpPr>
          <p:nvPr>
            <p:ph idx="1"/>
          </p:nvPr>
        </p:nvSpPr>
        <p:spPr>
          <a:xfrm>
            <a:off x="304800" y="990600"/>
            <a:ext cx="8382000" cy="5867400"/>
          </a:xfrm>
        </p:spPr>
        <p:txBody>
          <a:bodyPr>
            <a:normAutofit/>
          </a:bodyPr>
          <a:lstStyle/>
          <a:p>
            <a:pPr marL="365125" indent="-282575" eaLnBrk="1" fontAlgn="auto" hangingPunct="1">
              <a:spcAft>
                <a:spcPts val="0"/>
              </a:spcAft>
              <a:buClr>
                <a:schemeClr val="accent3"/>
              </a:buClr>
              <a:defRPr/>
            </a:pPr>
            <a:r>
              <a:rPr lang="en-US" sz="2800" dirty="0" smtClean="0"/>
              <a:t>List three parts of a nursing diagnostic statement</a:t>
            </a:r>
          </a:p>
          <a:p>
            <a:pPr marL="365125" indent="-282575" eaLnBrk="1" fontAlgn="auto" hangingPunct="1">
              <a:spcAft>
                <a:spcPts val="0"/>
              </a:spcAft>
              <a:buClr>
                <a:schemeClr val="accent3"/>
              </a:buClr>
              <a:defRPr/>
            </a:pPr>
            <a:r>
              <a:rPr lang="en-US" sz="2800" dirty="0" smtClean="0"/>
              <a:t>Describe the rationale for setting priorities</a:t>
            </a:r>
          </a:p>
          <a:p>
            <a:pPr marL="365125" indent="-282575" eaLnBrk="1" fontAlgn="auto" hangingPunct="1">
              <a:spcAft>
                <a:spcPts val="0"/>
              </a:spcAft>
              <a:buClr>
                <a:schemeClr val="accent3"/>
              </a:buClr>
              <a:defRPr/>
            </a:pPr>
            <a:r>
              <a:rPr lang="en-US" sz="2800" dirty="0" smtClean="0"/>
              <a:t>Discuss appropriate circumstances for short term and long term goals.</a:t>
            </a:r>
          </a:p>
          <a:p>
            <a:pPr marL="365125" indent="-282575" eaLnBrk="1" fontAlgn="auto" hangingPunct="1">
              <a:spcAft>
                <a:spcPts val="0"/>
              </a:spcAft>
              <a:buClr>
                <a:schemeClr val="accent3"/>
              </a:buClr>
              <a:defRPr/>
            </a:pPr>
            <a:r>
              <a:rPr lang="en-US" sz="2800" dirty="0" smtClean="0"/>
              <a:t>Identify four ways to document a plan of care</a:t>
            </a:r>
          </a:p>
          <a:p>
            <a:pPr marL="365125" indent="-282575" eaLnBrk="1" fontAlgn="auto" hangingPunct="1">
              <a:spcAft>
                <a:spcPts val="0"/>
              </a:spcAft>
              <a:buClr>
                <a:schemeClr val="accent3"/>
              </a:buClr>
              <a:defRPr/>
            </a:pPr>
            <a:r>
              <a:rPr lang="en-US" sz="2800" dirty="0" smtClean="0"/>
              <a:t>Describe the information that is documented in a plan of care</a:t>
            </a:r>
          </a:p>
          <a:p>
            <a:pPr marL="274320" indent="-274320" eaLnBrk="1" fontAlgn="auto" hangingPunct="1">
              <a:spcAft>
                <a:spcPts val="0"/>
              </a:spcAft>
              <a:buClr>
                <a:schemeClr val="accent3"/>
              </a:buClr>
              <a:buFont typeface="Wingdings 2"/>
              <a:buChar char=""/>
              <a:defRPr/>
            </a:pPr>
            <a:r>
              <a:rPr lang="en-US" sz="2800" dirty="0" smtClean="0"/>
              <a:t>Discuss three outcomes that results from an evaluation</a:t>
            </a:r>
          </a:p>
          <a:p>
            <a:pPr marL="274320" indent="-274320" eaLnBrk="1" fontAlgn="auto" hangingPunct="1">
              <a:spcAft>
                <a:spcPts val="0"/>
              </a:spcAft>
              <a:buClr>
                <a:schemeClr val="accent3"/>
              </a:buClr>
              <a:buFont typeface="Wingdings 2"/>
              <a:buChar char=""/>
              <a:defRPr/>
            </a:pPr>
            <a:r>
              <a:rPr lang="en-US" sz="2800" dirty="0" smtClean="0"/>
              <a:t>Describe the process of concept mapping as an alternative learning strategy for student clinical experiences.</a:t>
            </a:r>
          </a:p>
          <a:p>
            <a:pPr marL="365125" indent="-282575" eaLnBrk="1" fontAlgn="auto" hangingPunct="1">
              <a:spcAft>
                <a:spcPts val="0"/>
              </a:spcAft>
              <a:buClr>
                <a:schemeClr val="accent3"/>
              </a:buClr>
              <a:defRPr/>
            </a:pP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z="2800" b="1" smtClean="0"/>
              <a:t>Steps in the Nursing Process- Planning. Prioritizing Nursing Diagnosis</a:t>
            </a:r>
          </a:p>
        </p:txBody>
      </p:sp>
      <p:sp>
        <p:nvSpPr>
          <p:cNvPr id="49154" name="Text Placeholder 2"/>
          <p:cNvSpPr>
            <a:spLocks noGrp="1"/>
          </p:cNvSpPr>
          <p:nvPr>
            <p:ph type="body" sz="half" idx="1"/>
          </p:nvPr>
        </p:nvSpPr>
        <p:spPr>
          <a:xfrm>
            <a:off x="152400" y="1371600"/>
            <a:ext cx="3810000" cy="4754563"/>
          </a:xfrm>
        </p:spPr>
        <p:txBody>
          <a:bodyPr/>
          <a:lstStyle/>
          <a:p>
            <a:pPr eaLnBrk="1" hangingPunct="1"/>
            <a:r>
              <a:rPr lang="en-US" b="1" smtClean="0"/>
              <a:t>Human Need</a:t>
            </a:r>
          </a:p>
          <a:p>
            <a:pPr eaLnBrk="1" hangingPunct="1"/>
            <a:endParaRPr lang="en-US" smtClean="0"/>
          </a:p>
          <a:p>
            <a:pPr eaLnBrk="1" hangingPunct="1">
              <a:buFont typeface="Wingdings" pitchFamily="2" charset="2"/>
              <a:buChar char="v"/>
            </a:pPr>
            <a:r>
              <a:rPr lang="en-US" smtClean="0"/>
              <a:t>Love and belonging</a:t>
            </a:r>
          </a:p>
        </p:txBody>
      </p:sp>
      <p:sp>
        <p:nvSpPr>
          <p:cNvPr id="49155" name="Content Placeholder 3"/>
          <p:cNvSpPr>
            <a:spLocks noGrp="1"/>
          </p:cNvSpPr>
          <p:nvPr>
            <p:ph sz="half" idx="2"/>
          </p:nvPr>
        </p:nvSpPr>
        <p:spPr>
          <a:xfrm>
            <a:off x="3886200" y="1295400"/>
            <a:ext cx="4800600" cy="5410200"/>
          </a:xfrm>
        </p:spPr>
        <p:txBody>
          <a:bodyPr/>
          <a:lstStyle/>
          <a:p>
            <a:pPr eaLnBrk="1" hangingPunct="1"/>
            <a:r>
              <a:rPr lang="en-US" b="1" smtClean="0"/>
              <a:t>Examples of nursing Diagnoses</a:t>
            </a:r>
          </a:p>
          <a:p>
            <a:pPr eaLnBrk="1" hangingPunct="1">
              <a:buFont typeface="Wingdings" pitchFamily="2" charset="2"/>
              <a:buChar char="v"/>
            </a:pPr>
            <a:r>
              <a:rPr lang="en-US" smtClean="0"/>
              <a:t>Social isolation</a:t>
            </a:r>
          </a:p>
          <a:p>
            <a:pPr eaLnBrk="1" hangingPunct="1">
              <a:buFont typeface="Wingdings" pitchFamily="2" charset="2"/>
              <a:buChar char="v"/>
            </a:pPr>
            <a:r>
              <a:rPr lang="en-US" smtClean="0"/>
              <a:t>Impaired social interactions</a:t>
            </a:r>
          </a:p>
          <a:p>
            <a:pPr eaLnBrk="1" hangingPunct="1">
              <a:buFont typeface="Wingdings" pitchFamily="2" charset="2"/>
              <a:buChar char="v"/>
            </a:pPr>
            <a:r>
              <a:rPr lang="en-US" smtClean="0"/>
              <a:t>Interrupted family processes</a:t>
            </a:r>
          </a:p>
          <a:p>
            <a:pPr eaLnBrk="1" hangingPunct="1">
              <a:buFont typeface="Wingdings" pitchFamily="2" charset="2"/>
              <a:buChar char="v"/>
            </a:pPr>
            <a:r>
              <a:rPr lang="en-US" smtClean="0"/>
              <a:t>Parental role conflict </a:t>
            </a:r>
          </a:p>
          <a:p>
            <a:pPr eaLnBrk="1" hangingPunct="1">
              <a:buFont typeface="Wingdings" pitchFamily="2" charset="2"/>
              <a:buChar char="v"/>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z="2800" smtClean="0"/>
              <a:t>Steps in the Nursing Process- Planning. Prioritizing Nursing Diagnosis</a:t>
            </a:r>
          </a:p>
        </p:txBody>
      </p:sp>
      <p:sp>
        <p:nvSpPr>
          <p:cNvPr id="50178" name="Text Placeholder 2"/>
          <p:cNvSpPr>
            <a:spLocks noGrp="1"/>
          </p:cNvSpPr>
          <p:nvPr>
            <p:ph type="body" sz="half" idx="1"/>
          </p:nvPr>
        </p:nvSpPr>
        <p:spPr>
          <a:xfrm>
            <a:off x="457200" y="1447800"/>
            <a:ext cx="4038600" cy="4678363"/>
          </a:xfrm>
        </p:spPr>
        <p:txBody>
          <a:bodyPr/>
          <a:lstStyle/>
          <a:p>
            <a:pPr eaLnBrk="1" hangingPunct="1"/>
            <a:r>
              <a:rPr lang="en-US" b="1" smtClean="0"/>
              <a:t>Human Need</a:t>
            </a:r>
          </a:p>
          <a:p>
            <a:pPr eaLnBrk="1" hangingPunct="1"/>
            <a:endParaRPr lang="en-US" smtClean="0"/>
          </a:p>
          <a:p>
            <a:pPr eaLnBrk="1" hangingPunct="1">
              <a:buFont typeface="Wingdings" pitchFamily="2" charset="2"/>
              <a:buChar char="v"/>
            </a:pPr>
            <a:r>
              <a:rPr lang="en-US" smtClean="0"/>
              <a:t>Esteem and self- Esteem</a:t>
            </a:r>
          </a:p>
        </p:txBody>
      </p:sp>
      <p:sp>
        <p:nvSpPr>
          <p:cNvPr id="50179" name="Content Placeholder 3"/>
          <p:cNvSpPr>
            <a:spLocks noGrp="1"/>
          </p:cNvSpPr>
          <p:nvPr>
            <p:ph sz="half" idx="2"/>
          </p:nvPr>
        </p:nvSpPr>
        <p:spPr/>
        <p:txBody>
          <a:bodyPr/>
          <a:lstStyle/>
          <a:p>
            <a:pPr eaLnBrk="1" hangingPunct="1"/>
            <a:r>
              <a:rPr lang="en-US" b="1" smtClean="0"/>
              <a:t>Examples of Nursing Diagnoses</a:t>
            </a:r>
          </a:p>
          <a:p>
            <a:pPr eaLnBrk="1" hangingPunct="1">
              <a:buFont typeface="Wingdings" pitchFamily="2" charset="2"/>
              <a:buChar char="v"/>
            </a:pPr>
            <a:r>
              <a:rPr lang="en-US" smtClean="0"/>
              <a:t>Disturbed body image</a:t>
            </a:r>
          </a:p>
          <a:p>
            <a:pPr eaLnBrk="1" hangingPunct="1">
              <a:buFont typeface="Wingdings" pitchFamily="2" charset="2"/>
              <a:buChar char="v"/>
            </a:pPr>
            <a:r>
              <a:rPr lang="en-US" smtClean="0"/>
              <a:t>Powerlessness</a:t>
            </a:r>
          </a:p>
          <a:p>
            <a:pPr eaLnBrk="1" hangingPunct="1">
              <a:buFont typeface="Wingdings" pitchFamily="2" charset="2"/>
              <a:buChar char="v"/>
            </a:pPr>
            <a:r>
              <a:rPr lang="en-US" smtClean="0"/>
              <a:t>Caregiver role strain</a:t>
            </a:r>
          </a:p>
          <a:p>
            <a:pPr eaLnBrk="1" hangingPunct="1">
              <a:buFont typeface="Wingdings" pitchFamily="2" charset="2"/>
              <a:buChar char="v"/>
            </a:pPr>
            <a:r>
              <a:rPr lang="en-US" smtClean="0"/>
              <a:t>Ineffective breast feeding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76200"/>
            <a:ext cx="8229600" cy="990600"/>
          </a:xfrm>
        </p:spPr>
        <p:txBody>
          <a:bodyPr/>
          <a:lstStyle/>
          <a:p>
            <a:pPr eaLnBrk="1" hangingPunct="1"/>
            <a:r>
              <a:rPr lang="en-US" sz="2800" smtClean="0"/>
              <a:t>Steps in the Nursing Process- Planning. Prioritizing Nursing Diagnosis</a:t>
            </a:r>
          </a:p>
        </p:txBody>
      </p:sp>
      <p:sp>
        <p:nvSpPr>
          <p:cNvPr id="51202" name="Text Placeholder 2"/>
          <p:cNvSpPr>
            <a:spLocks noGrp="1"/>
          </p:cNvSpPr>
          <p:nvPr>
            <p:ph type="body" sz="half" idx="1"/>
          </p:nvPr>
        </p:nvSpPr>
        <p:spPr>
          <a:xfrm>
            <a:off x="457200" y="1143000"/>
            <a:ext cx="4038600" cy="5486400"/>
          </a:xfrm>
        </p:spPr>
        <p:txBody>
          <a:bodyPr/>
          <a:lstStyle/>
          <a:p>
            <a:pPr eaLnBrk="1" hangingPunct="1"/>
            <a:r>
              <a:rPr lang="en-US" b="1" smtClean="0"/>
              <a:t>Human Need</a:t>
            </a:r>
          </a:p>
          <a:p>
            <a:pPr eaLnBrk="1" hangingPunct="1"/>
            <a:endParaRPr lang="en-US" smtClean="0"/>
          </a:p>
          <a:p>
            <a:pPr eaLnBrk="1" hangingPunct="1">
              <a:buFont typeface="Wingdings" pitchFamily="2" charset="2"/>
              <a:buChar char="v"/>
            </a:pPr>
            <a:r>
              <a:rPr lang="en-US" smtClean="0"/>
              <a:t>Self-actualization</a:t>
            </a:r>
          </a:p>
        </p:txBody>
      </p:sp>
      <p:sp>
        <p:nvSpPr>
          <p:cNvPr id="51203" name="Content Placeholder 3"/>
          <p:cNvSpPr>
            <a:spLocks noGrp="1"/>
          </p:cNvSpPr>
          <p:nvPr>
            <p:ph sz="half" idx="2"/>
          </p:nvPr>
        </p:nvSpPr>
        <p:spPr>
          <a:xfrm>
            <a:off x="4648200" y="1143000"/>
            <a:ext cx="4038600" cy="4983163"/>
          </a:xfrm>
        </p:spPr>
        <p:txBody>
          <a:bodyPr/>
          <a:lstStyle/>
          <a:p>
            <a:pPr eaLnBrk="1" hangingPunct="1"/>
            <a:r>
              <a:rPr lang="en-US" b="1" smtClean="0"/>
              <a:t>Examples of Nursing Diagnosis</a:t>
            </a:r>
          </a:p>
          <a:p>
            <a:pPr eaLnBrk="1" hangingPunct="1">
              <a:buFont typeface="Wingdings" pitchFamily="2" charset="2"/>
              <a:buChar char="v"/>
            </a:pPr>
            <a:r>
              <a:rPr lang="en-US" smtClean="0"/>
              <a:t>Delayed growth and development</a:t>
            </a:r>
          </a:p>
          <a:p>
            <a:pPr eaLnBrk="1" hangingPunct="1">
              <a:buFont typeface="Wingdings" pitchFamily="2" charset="2"/>
              <a:buChar char="v"/>
            </a:pPr>
            <a:r>
              <a:rPr lang="en-US" smtClean="0"/>
              <a:t>Spiritual development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74638"/>
            <a:ext cx="8229600" cy="868362"/>
          </a:xfrm>
        </p:spPr>
        <p:txBody>
          <a:bodyPr/>
          <a:lstStyle/>
          <a:p>
            <a:pPr eaLnBrk="1" hangingPunct="1"/>
            <a:r>
              <a:rPr lang="en-US" sz="3600" smtClean="0"/>
              <a:t>Steps in the Nursing Process- </a:t>
            </a:r>
            <a:r>
              <a:rPr lang="en-US" sz="3600" b="1" smtClean="0"/>
              <a:t>Planning.</a:t>
            </a:r>
            <a:r>
              <a:rPr lang="en-US" sz="3600" smtClean="0"/>
              <a:t> </a:t>
            </a:r>
          </a:p>
        </p:txBody>
      </p:sp>
      <p:sp>
        <p:nvSpPr>
          <p:cNvPr id="3" name="Content Placeholder 2"/>
          <p:cNvSpPr>
            <a:spLocks noGrp="1"/>
          </p:cNvSpPr>
          <p:nvPr>
            <p:ph idx="1"/>
          </p:nvPr>
        </p:nvSpPr>
        <p:spPr>
          <a:xfrm>
            <a:off x="152400" y="1143000"/>
            <a:ext cx="8915400" cy="5562600"/>
          </a:xfrm>
        </p:spPr>
        <p:txBody>
          <a:bodyPr>
            <a:normAutofit/>
          </a:bodyPr>
          <a:lstStyle/>
          <a:p>
            <a:pPr eaLnBrk="1" hangingPunct="1"/>
            <a:r>
              <a:rPr lang="en-US" b="1" smtClean="0"/>
              <a:t>Establishing Goals-</a:t>
            </a:r>
            <a:r>
              <a:rPr lang="en-US" smtClean="0"/>
              <a:t>----What are goals?</a:t>
            </a:r>
          </a:p>
          <a:p>
            <a:pPr eaLnBrk="1" hangingPunct="1">
              <a:buFont typeface="Wingdings" pitchFamily="2" charset="2"/>
              <a:buChar char="v"/>
            </a:pPr>
            <a:r>
              <a:rPr lang="en-US" smtClean="0"/>
              <a:t>Goals are expected or desired outcomes. Goals help the nurse to determine if the nursing care done is appropriate for the  nursing diagnosis.</a:t>
            </a:r>
          </a:p>
          <a:p>
            <a:pPr eaLnBrk="1" hangingPunct="1">
              <a:buFont typeface="Wingdings" pitchFamily="2" charset="2"/>
              <a:buChar char="v"/>
            </a:pPr>
            <a:r>
              <a:rPr lang="en-US" smtClean="0"/>
              <a:t> </a:t>
            </a:r>
            <a:r>
              <a:rPr lang="en-US" u="sng" smtClean="0"/>
              <a:t>They can be short-term or long term </a:t>
            </a:r>
          </a:p>
          <a:p>
            <a:pPr eaLnBrk="1" hangingPunct="1">
              <a:buFont typeface="Wingdings" pitchFamily="2" charset="2"/>
              <a:buChar char="v"/>
            </a:pPr>
            <a:r>
              <a:rPr lang="en-US" smtClean="0"/>
              <a:t>An example of a goal-</a:t>
            </a:r>
          </a:p>
          <a:p>
            <a:pPr eaLnBrk="1" hangingPunct="1">
              <a:buFont typeface="Arial" charset="0"/>
              <a:buNone/>
            </a:pPr>
            <a:r>
              <a:rPr lang="en-US" smtClean="0"/>
              <a:t>  Goal- The client will be well hydrated by 10/23</a:t>
            </a:r>
          </a:p>
          <a:p>
            <a:pPr eaLnBrk="1" hangingPunct="1">
              <a:buFont typeface="Wingdings" pitchFamily="2" charset="2"/>
              <a:buChar char="v"/>
            </a:pPr>
            <a:r>
              <a:rPr lang="en-US" smtClean="0"/>
              <a:t>  An example of an outcome ( more specific)</a:t>
            </a:r>
          </a:p>
          <a:p>
            <a:pPr eaLnBrk="1" hangingPunct="1">
              <a:buFont typeface="Arial" charset="0"/>
              <a:buNone/>
            </a:pPr>
            <a:r>
              <a:rPr lang="en-US" smtClean="0"/>
              <a:t>   </a:t>
            </a:r>
            <a:r>
              <a:rPr lang="en-US" sz="2800" smtClean="0"/>
              <a:t>The client will have adequate hydration as     evidenced by an oral intake 2-3,000 mls/24 hrs by8/23</a:t>
            </a:r>
          </a:p>
          <a:p>
            <a:pPr eaLnBrk="1" hangingPunct="1">
              <a:buFont typeface="Wingdings" pitchFamily="2" charset="2"/>
              <a:buChar char="v"/>
            </a:pP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152400"/>
            <a:ext cx="8229600" cy="762000"/>
          </a:xfrm>
        </p:spPr>
        <p:txBody>
          <a:bodyPr/>
          <a:lstStyle/>
          <a:p>
            <a:pPr eaLnBrk="1" hangingPunct="1"/>
            <a:r>
              <a:rPr lang="en-US" sz="3600" smtClean="0"/>
              <a:t>Steps in the Nursing Process- Planning</a:t>
            </a:r>
          </a:p>
        </p:txBody>
      </p:sp>
      <p:sp>
        <p:nvSpPr>
          <p:cNvPr id="3" name="Content Placeholder 2"/>
          <p:cNvSpPr>
            <a:spLocks noGrp="1"/>
          </p:cNvSpPr>
          <p:nvPr>
            <p:ph idx="1"/>
          </p:nvPr>
        </p:nvSpPr>
        <p:spPr>
          <a:xfrm>
            <a:off x="152400" y="914400"/>
            <a:ext cx="8763000" cy="5211763"/>
          </a:xfrm>
        </p:spPr>
        <p:txBody>
          <a:bodyPr>
            <a:normAutofit/>
          </a:bodyPr>
          <a:lstStyle/>
          <a:p>
            <a:pPr marL="274320" indent="-274320" eaLnBrk="1" fontAlgn="auto" hangingPunct="1">
              <a:spcAft>
                <a:spcPts val="0"/>
              </a:spcAft>
              <a:buClr>
                <a:schemeClr val="accent3"/>
              </a:buClr>
              <a:buFont typeface="Wingdings 2"/>
              <a:buChar char=""/>
              <a:defRPr/>
            </a:pPr>
            <a:r>
              <a:rPr lang="en-US" b="1" u="sng" dirty="0" smtClean="0"/>
              <a:t>Short-Term Goals </a:t>
            </a:r>
            <a:r>
              <a:rPr lang="en-US" dirty="0" smtClean="0"/>
              <a:t>are used mostly by nurses in an acute care setting,(few days- 1 week)  and  have the following characteristics: (box 2-7 example)</a:t>
            </a:r>
          </a:p>
          <a:p>
            <a:pPr marL="0" indent="0" eaLnBrk="1" fontAlgn="auto" hangingPunct="1">
              <a:spcAft>
                <a:spcPts val="0"/>
              </a:spcAft>
              <a:buClr>
                <a:schemeClr val="accent3"/>
              </a:buClr>
              <a:buFont typeface="Arial" charset="0"/>
              <a:buNone/>
              <a:defRPr/>
            </a:pPr>
            <a:r>
              <a:rPr lang="en-US" dirty="0" smtClean="0"/>
              <a:t>1. Are developed from the problem portion of the diagnostic statement</a:t>
            </a:r>
          </a:p>
          <a:p>
            <a:pPr marL="0" indent="0" eaLnBrk="1" fontAlgn="auto" hangingPunct="1">
              <a:spcAft>
                <a:spcPts val="0"/>
              </a:spcAft>
              <a:buClr>
                <a:schemeClr val="accent3"/>
              </a:buClr>
              <a:buFont typeface="Arial" charset="0"/>
              <a:buNone/>
              <a:defRPr/>
            </a:pPr>
            <a:r>
              <a:rPr lang="en-US" dirty="0" smtClean="0"/>
              <a:t>2. Are client centered/ what they can accomplish</a:t>
            </a:r>
          </a:p>
          <a:p>
            <a:pPr marL="0" indent="0" eaLnBrk="1" fontAlgn="auto" hangingPunct="1">
              <a:spcAft>
                <a:spcPts val="0"/>
              </a:spcAft>
              <a:buClr>
                <a:schemeClr val="accent3"/>
              </a:buClr>
              <a:buFont typeface="Arial" charset="0"/>
              <a:buNone/>
              <a:defRPr/>
            </a:pPr>
            <a:r>
              <a:rPr lang="en-US" dirty="0" smtClean="0"/>
              <a:t>3. Measurable, identifies evidence of goals achieved</a:t>
            </a:r>
          </a:p>
          <a:p>
            <a:pPr marL="0" indent="0" eaLnBrk="1" fontAlgn="auto" hangingPunct="1">
              <a:spcAft>
                <a:spcPts val="0"/>
              </a:spcAft>
              <a:buClr>
                <a:schemeClr val="accent3"/>
              </a:buClr>
              <a:buFont typeface="Arial" charset="0"/>
              <a:buNone/>
              <a:defRPr/>
            </a:pPr>
            <a:r>
              <a:rPr lang="en-US" dirty="0" smtClean="0"/>
              <a:t>4.Realistic, avoid attainable goals</a:t>
            </a:r>
          </a:p>
          <a:p>
            <a:pPr marL="0" indent="0" eaLnBrk="1" fontAlgn="auto" hangingPunct="1">
              <a:spcAft>
                <a:spcPts val="0"/>
              </a:spcAft>
              <a:buClr>
                <a:schemeClr val="accent3"/>
              </a:buClr>
              <a:buFont typeface="Arial" charset="0"/>
              <a:buNone/>
              <a:defRPr/>
            </a:pPr>
            <a:r>
              <a:rPr lang="en-US" dirty="0" smtClean="0"/>
              <a:t>5. Accompanied by a target date for accomplishment.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274638"/>
            <a:ext cx="8229600" cy="792162"/>
          </a:xfrm>
        </p:spPr>
        <p:txBody>
          <a:bodyPr/>
          <a:lstStyle/>
          <a:p>
            <a:pPr eaLnBrk="1" hangingPunct="1"/>
            <a:r>
              <a:rPr lang="en-US" sz="3200" smtClean="0"/>
              <a:t>Steps in the Nursing Process- Planning</a:t>
            </a:r>
          </a:p>
        </p:txBody>
      </p:sp>
      <p:sp>
        <p:nvSpPr>
          <p:cNvPr id="54274" name="Content Placeholder 2"/>
          <p:cNvSpPr>
            <a:spLocks noGrp="1"/>
          </p:cNvSpPr>
          <p:nvPr>
            <p:ph idx="1"/>
          </p:nvPr>
        </p:nvSpPr>
        <p:spPr>
          <a:xfrm>
            <a:off x="457200" y="1066800"/>
            <a:ext cx="8229600" cy="5059363"/>
          </a:xfrm>
        </p:spPr>
        <p:txBody>
          <a:bodyPr/>
          <a:lstStyle/>
          <a:p>
            <a:pPr eaLnBrk="1" hangingPunct="1"/>
            <a:r>
              <a:rPr lang="en-US" b="1" u="sng" smtClean="0"/>
              <a:t>Long-Term Goals</a:t>
            </a:r>
            <a:r>
              <a:rPr lang="en-US" smtClean="0"/>
              <a:t>, outcomes takes a few weeks or months to accomplish: </a:t>
            </a:r>
          </a:p>
          <a:p>
            <a:pPr eaLnBrk="1" hangingPunct="1">
              <a:buFont typeface="Wingdings" pitchFamily="2" charset="2"/>
              <a:buChar char="v"/>
            </a:pPr>
            <a:r>
              <a:rPr lang="en-US" smtClean="0"/>
              <a:t> Usually done for clients with chronic health problems requiring extended care in nursing home, or community health or home health service. e.g. stroke/ partial function.</a:t>
            </a:r>
          </a:p>
          <a:p>
            <a:pPr eaLnBrk="1" hangingPunct="1"/>
            <a:r>
              <a:rPr lang="en-US" b="1" u="sng" smtClean="0"/>
              <a:t>Goals for Collaborative Problems </a:t>
            </a:r>
          </a:p>
          <a:p>
            <a:pPr eaLnBrk="1" hangingPunct="1">
              <a:buFont typeface="Wingdings" pitchFamily="2" charset="2"/>
              <a:buChar char="v"/>
            </a:pPr>
            <a:r>
              <a:rPr lang="en-US" smtClean="0"/>
              <a:t> Focus on what the nurse will monitor/ record /report/ or do to promote early detection. </a:t>
            </a:r>
          </a:p>
          <a:p>
            <a:pPr eaLnBrk="1" hangingPunct="1">
              <a:buFont typeface="Wingdings" pitchFamily="2" charset="2"/>
              <a:buChar char="v"/>
            </a:pPr>
            <a:r>
              <a:rPr lang="en-US" smtClean="0"/>
              <a:t>See example in book.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28600"/>
            <a:ext cx="8229600" cy="792163"/>
          </a:xfrm>
        </p:spPr>
        <p:txBody>
          <a:bodyPr/>
          <a:lstStyle/>
          <a:p>
            <a:pPr eaLnBrk="1" hangingPunct="1"/>
            <a:r>
              <a:rPr lang="en-US" sz="3600" smtClean="0"/>
              <a:t>Steps in the Nursing Process- Planning</a:t>
            </a:r>
          </a:p>
        </p:txBody>
      </p:sp>
      <p:sp>
        <p:nvSpPr>
          <p:cNvPr id="55298" name="Content Placeholder 2"/>
          <p:cNvSpPr>
            <a:spLocks noGrp="1"/>
          </p:cNvSpPr>
          <p:nvPr>
            <p:ph idx="1"/>
          </p:nvPr>
        </p:nvSpPr>
        <p:spPr>
          <a:xfrm>
            <a:off x="152400" y="838200"/>
            <a:ext cx="8991600" cy="6019800"/>
          </a:xfrm>
        </p:spPr>
        <p:txBody>
          <a:bodyPr/>
          <a:lstStyle/>
          <a:p>
            <a:pPr eaLnBrk="1" hangingPunct="1"/>
            <a:r>
              <a:rPr lang="en-US" sz="3600" b="1" u="sng" smtClean="0"/>
              <a:t>Selecting Nursing Interventions.</a:t>
            </a:r>
          </a:p>
          <a:p>
            <a:pPr eaLnBrk="1" hangingPunct="1">
              <a:buFont typeface="Wingdings" pitchFamily="2" charset="2"/>
              <a:buChar char="v"/>
            </a:pPr>
            <a:r>
              <a:rPr lang="en-US" smtClean="0"/>
              <a:t> Critical thinking is required to accomplish goals </a:t>
            </a:r>
          </a:p>
          <a:p>
            <a:pPr eaLnBrk="1" hangingPunct="1">
              <a:buFont typeface="Wingdings" pitchFamily="2" charset="2"/>
              <a:buChar char="v"/>
            </a:pPr>
            <a:r>
              <a:rPr lang="en-US" smtClean="0"/>
              <a:t>Nursing interventions include evidence-based knowledge/to produce desirable and safe effect. Also directed to eliminate the cause</a:t>
            </a:r>
          </a:p>
          <a:p>
            <a:pPr eaLnBrk="1" hangingPunct="1">
              <a:buFont typeface="Wingdings" pitchFamily="2" charset="2"/>
              <a:buNone/>
            </a:pPr>
            <a:r>
              <a:rPr lang="en-US" b="1" u="sng" smtClean="0"/>
              <a:t>Documenting the Plan of care</a:t>
            </a:r>
          </a:p>
          <a:p>
            <a:pPr eaLnBrk="1" hangingPunct="1">
              <a:buFont typeface="Wingdings" pitchFamily="2" charset="2"/>
              <a:buChar char="v"/>
            </a:pPr>
            <a:r>
              <a:rPr lang="en-US" smtClean="0"/>
              <a:t>Plans of care can be written, or printed forms, or can be computer generated.</a:t>
            </a:r>
          </a:p>
          <a:p>
            <a:pPr eaLnBrk="1" hangingPunct="1">
              <a:buFont typeface="Wingdings" pitchFamily="2" charset="2"/>
              <a:buChar char="v"/>
            </a:pPr>
            <a:r>
              <a:rPr lang="en-US" smtClean="0"/>
              <a:t>It is a requirement by the Joint Commission that each patient has a plan of care.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52400" y="304800"/>
            <a:ext cx="8763000" cy="762000"/>
          </a:xfrm>
        </p:spPr>
        <p:txBody>
          <a:bodyPr/>
          <a:lstStyle/>
          <a:p>
            <a:pPr eaLnBrk="1" hangingPunct="1"/>
            <a:r>
              <a:rPr lang="en-US" sz="4000" smtClean="0"/>
              <a:t>Steps in the Nursing Process- Planning</a:t>
            </a:r>
          </a:p>
        </p:txBody>
      </p:sp>
      <p:sp>
        <p:nvSpPr>
          <p:cNvPr id="56322" name="Content Placeholder 2"/>
          <p:cNvSpPr>
            <a:spLocks noGrp="1"/>
          </p:cNvSpPr>
          <p:nvPr>
            <p:ph idx="1"/>
          </p:nvPr>
        </p:nvSpPr>
        <p:spPr>
          <a:xfrm>
            <a:off x="457200" y="1219200"/>
            <a:ext cx="8229600" cy="5486400"/>
          </a:xfrm>
        </p:spPr>
        <p:txBody>
          <a:bodyPr/>
          <a:lstStyle/>
          <a:p>
            <a:pPr eaLnBrk="1" hangingPunct="1"/>
            <a:r>
              <a:rPr lang="en-US" b="1" u="sng" smtClean="0"/>
              <a:t>Documenting the Plan of care Cont’d</a:t>
            </a:r>
          </a:p>
          <a:p>
            <a:pPr eaLnBrk="1" hangingPunct="1">
              <a:buFont typeface="Wingdings" pitchFamily="2" charset="2"/>
              <a:buChar char="v"/>
            </a:pPr>
            <a:r>
              <a:rPr lang="en-US" smtClean="0"/>
              <a:t>Can be written by hand, computer generated</a:t>
            </a:r>
          </a:p>
          <a:p>
            <a:pPr eaLnBrk="1" hangingPunct="1">
              <a:buFont typeface="Wingdings" pitchFamily="2" charset="2"/>
              <a:buChar char="v"/>
            </a:pPr>
            <a:r>
              <a:rPr lang="en-US" smtClean="0"/>
              <a:t>Nursing Orders are signed and provide specific instructions for all health team members to follow and provide care. ( example box 2-8 ).</a:t>
            </a:r>
          </a:p>
          <a:p>
            <a:pPr eaLnBrk="1" hangingPunct="1"/>
            <a:r>
              <a:rPr lang="en-US" b="1" u="sng" smtClean="0"/>
              <a:t>Communicating the Plan of Care</a:t>
            </a:r>
          </a:p>
          <a:p>
            <a:pPr eaLnBrk="1" hangingPunct="1">
              <a:buFont typeface="Wingdings" pitchFamily="2" charset="2"/>
              <a:buChar char="v"/>
            </a:pPr>
            <a:r>
              <a:rPr lang="en-US" smtClean="0"/>
              <a:t>Nursing shares the plan of care with nursing team, family members and the client, who signs the care plan. The care plan is kept per facility policy, followed and revised daily according to changes in client’s condition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Title 1"/>
          <p:cNvSpPr>
            <a:spLocks noGrp="1"/>
          </p:cNvSpPr>
          <p:nvPr>
            <p:ph type="title"/>
          </p:nvPr>
        </p:nvSpPr>
        <p:spPr>
          <a:xfrm>
            <a:off x="457200" y="0"/>
            <a:ext cx="8229600" cy="914400"/>
          </a:xfrm>
        </p:spPr>
        <p:txBody>
          <a:bodyPr/>
          <a:lstStyle/>
          <a:p>
            <a:pPr eaLnBrk="1" hangingPunct="1"/>
            <a:r>
              <a:rPr lang="en-US" sz="4000" smtClean="0"/>
              <a:t>Steps in the Nursing Process- Planning</a:t>
            </a:r>
          </a:p>
        </p:txBody>
      </p:sp>
      <p:sp>
        <p:nvSpPr>
          <p:cNvPr id="61450" name="Content Placeholder 2"/>
          <p:cNvSpPr>
            <a:spLocks noGrp="1"/>
          </p:cNvSpPr>
          <p:nvPr>
            <p:ph idx="1"/>
          </p:nvPr>
        </p:nvSpPr>
        <p:spPr>
          <a:xfrm>
            <a:off x="685800" y="762000"/>
            <a:ext cx="7924800" cy="5943600"/>
          </a:xfrm>
        </p:spPr>
        <p:txBody>
          <a:bodyPr/>
          <a:lstStyle/>
          <a:p>
            <a:pPr eaLnBrk="1" hangingPunct="1"/>
            <a:r>
              <a:rPr lang="en-US" smtClean="0"/>
              <a:t>Who Makes up The Health Team</a:t>
            </a:r>
          </a:p>
        </p:txBody>
      </p:sp>
      <p:graphicFrame>
        <p:nvGraphicFramePr>
          <p:cNvPr id="61448" name="Object 8"/>
          <p:cNvGraphicFramePr>
            <a:graphicFrameLocks noChangeAspect="1"/>
          </p:cNvGraphicFramePr>
          <p:nvPr/>
        </p:nvGraphicFramePr>
        <p:xfrm>
          <a:off x="533400" y="1447800"/>
          <a:ext cx="8382000" cy="5105400"/>
        </p:xfrm>
        <a:graphic>
          <a:graphicData uri="http://schemas.openxmlformats.org/presentationml/2006/ole">
            <mc:AlternateContent xmlns:mc="http://schemas.openxmlformats.org/markup-compatibility/2006">
              <mc:Choice xmlns:v="urn:schemas-microsoft-com:vml" Requires="v">
                <p:oleObj spid="_x0000_s61455" name="Acrobat Document" r:id="rId3" imgW="2711160" imgH="2947320" progId="AcroExch.Document.7">
                  <p:embed/>
                </p:oleObj>
              </mc:Choice>
              <mc:Fallback>
                <p:oleObj name="Acrobat Document" r:id="rId3" imgW="2711160" imgH="2947320" progId="AcroExch.Document.7">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838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28600" y="228600"/>
            <a:ext cx="8915400" cy="838200"/>
          </a:xfrm>
        </p:spPr>
        <p:txBody>
          <a:bodyPr>
            <a:normAutofit fontScale="90000"/>
          </a:bodyPr>
          <a:lstStyle/>
          <a:p>
            <a:pPr eaLnBrk="1" hangingPunct="1"/>
            <a:r>
              <a:rPr lang="en-US" sz="4000" smtClean="0"/>
              <a:t>Steps in the Nursing Process- Implementation</a:t>
            </a:r>
          </a:p>
        </p:txBody>
      </p:sp>
      <p:sp>
        <p:nvSpPr>
          <p:cNvPr id="62466" name="Content Placeholder 2"/>
          <p:cNvSpPr>
            <a:spLocks noGrp="1"/>
          </p:cNvSpPr>
          <p:nvPr>
            <p:ph idx="1"/>
          </p:nvPr>
        </p:nvSpPr>
        <p:spPr>
          <a:xfrm>
            <a:off x="152400" y="1295400"/>
            <a:ext cx="8991600" cy="5562600"/>
          </a:xfrm>
        </p:spPr>
        <p:txBody>
          <a:bodyPr/>
          <a:lstStyle/>
          <a:p>
            <a:pPr eaLnBrk="1" hangingPunct="1"/>
            <a:r>
              <a:rPr lang="en-US" b="1" u="sng" smtClean="0"/>
              <a:t>Implementation</a:t>
            </a:r>
            <a:r>
              <a:rPr lang="en-US" smtClean="0"/>
              <a:t>: is the </a:t>
            </a:r>
            <a:r>
              <a:rPr lang="en-US" b="1" smtClean="0"/>
              <a:t>fourth</a:t>
            </a:r>
            <a:r>
              <a:rPr lang="en-US" smtClean="0"/>
              <a:t> step in the Nursing Process</a:t>
            </a:r>
          </a:p>
          <a:p>
            <a:pPr eaLnBrk="1" hangingPunct="1"/>
            <a:r>
              <a:rPr lang="en-US" smtClean="0"/>
              <a:t>The nurse implements medical orders as well as nursing orders.</a:t>
            </a:r>
          </a:p>
          <a:p>
            <a:pPr eaLnBrk="1" hangingPunct="1"/>
            <a:r>
              <a:rPr lang="en-US" smtClean="0"/>
              <a:t>Implementing the plan involves clients , members of the health team.</a:t>
            </a:r>
          </a:p>
          <a:p>
            <a:pPr eaLnBrk="1" hangingPunct="1"/>
            <a:r>
              <a:rPr lang="en-US" smtClean="0"/>
              <a:t>   Medical record has evidence of care both quantity and quality of the client’s response.</a:t>
            </a:r>
          </a:p>
          <a:p>
            <a:pPr eaLnBrk="1" hangingPunct="1">
              <a:buFont typeface="Wingdings" pitchFamily="2" charset="2"/>
              <a:buChar char="v"/>
            </a:pPr>
            <a:r>
              <a:rPr lang="en-US" smtClean="0"/>
              <a:t>Maintaining open lines of communication, ensures the client’s continuing progress, complies with accreditation standards and helps ensure reimbursement from government or private insurance.</a:t>
            </a:r>
          </a:p>
          <a:p>
            <a:pPr eaLnBrk="1" hangingPunct="1">
              <a:buFont typeface="Wingdings" pitchFamily="2" charset="2"/>
              <a:buChar char="v"/>
            </a:pPr>
            <a:endParaRPr lang="en-US" smtClean="0"/>
          </a:p>
          <a:p>
            <a:pPr eaLnBrk="1" hangingPunct="1">
              <a:buFont typeface="Wingdings" pitchFamily="2" charset="2"/>
              <a:buChar char="v"/>
            </a:pPr>
            <a:endParaRPr lang="en-US" smtClean="0"/>
          </a:p>
        </p:txBody>
      </p:sp>
      <p:pic>
        <p:nvPicPr>
          <p:cNvPr id="62467" name="Picture 5"/>
          <p:cNvPicPr>
            <a:picLocks noChangeAspect="1" noChangeArrowheads="1"/>
          </p:cNvPicPr>
          <p:nvPr/>
        </p:nvPicPr>
        <p:blipFill>
          <a:blip r:embed="rId3"/>
          <a:srcRect/>
          <a:stretch>
            <a:fillRect/>
          </a:stretch>
        </p:blipFill>
        <p:spPr bwMode="auto">
          <a:xfrm>
            <a:off x="6629400" y="4572000"/>
            <a:ext cx="2514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rtlCol="0">
            <a:normAutofit fontScale="90000"/>
          </a:bodyPr>
          <a:lstStyle/>
          <a:p>
            <a:pPr eaLnBrk="1" fontAlgn="auto" hangingPunct="1">
              <a:spcAft>
                <a:spcPts val="0"/>
              </a:spcAft>
              <a:defRPr/>
            </a:pPr>
            <a:r>
              <a:rPr lang="en-US" b="1" dirty="0" smtClean="0">
                <a:solidFill>
                  <a:schemeClr val="tx2">
                    <a:satMod val="130000"/>
                  </a:schemeClr>
                </a:solidFill>
              </a:rPr>
              <a:t>           </a:t>
            </a:r>
            <a:r>
              <a:rPr lang="en-US" sz="7300" b="1" dirty="0" smtClean="0">
                <a:solidFill>
                  <a:schemeClr val="tx2">
                    <a:satMod val="130000"/>
                  </a:schemeClr>
                </a:solidFill>
              </a:rPr>
              <a:t>Introduction</a:t>
            </a:r>
            <a:endParaRPr lang="en-US" sz="7300" b="1" dirty="0">
              <a:solidFill>
                <a:schemeClr val="tx2">
                  <a:satMod val="130000"/>
                </a:schemeClr>
              </a:solidFill>
            </a:endParaRPr>
          </a:p>
        </p:txBody>
      </p:sp>
      <p:sp>
        <p:nvSpPr>
          <p:cNvPr id="18434" name="Content Placeholder 2"/>
          <p:cNvSpPr>
            <a:spLocks noGrp="1"/>
          </p:cNvSpPr>
          <p:nvPr>
            <p:ph idx="1"/>
          </p:nvPr>
        </p:nvSpPr>
        <p:spPr>
          <a:xfrm>
            <a:off x="381000" y="990600"/>
            <a:ext cx="8534400" cy="5562600"/>
          </a:xfrm>
        </p:spPr>
        <p:txBody>
          <a:bodyPr>
            <a:normAutofit/>
          </a:bodyPr>
          <a:lstStyle/>
          <a:p>
            <a:pPr eaLnBrk="1" hangingPunct="1"/>
            <a:r>
              <a:rPr lang="en-US" sz="4000" smtClean="0"/>
              <a:t>In the past nursing practice was based on common sense, and experiences from older nurses. ( for example Florence Nightingale).</a:t>
            </a:r>
          </a:p>
          <a:p>
            <a:pPr eaLnBrk="1" hangingPunct="1"/>
            <a:r>
              <a:rPr lang="en-US" sz="4000" smtClean="0"/>
              <a:t>Today nurses are held responsible for safe and effective care that reflects the standard for nursing practice.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0" name="Title 1"/>
          <p:cNvSpPr>
            <a:spLocks noGrp="1"/>
          </p:cNvSpPr>
          <p:nvPr>
            <p:ph type="title"/>
          </p:nvPr>
        </p:nvSpPr>
        <p:spPr>
          <a:xfrm>
            <a:off x="457200" y="304800"/>
            <a:ext cx="8229600" cy="685800"/>
          </a:xfrm>
        </p:spPr>
        <p:txBody>
          <a:bodyPr>
            <a:normAutofit fontScale="90000"/>
          </a:bodyPr>
          <a:lstStyle/>
          <a:p>
            <a:pPr eaLnBrk="1" fontAlgn="auto" hangingPunct="1">
              <a:spcAft>
                <a:spcPts val="0"/>
              </a:spcAft>
              <a:defRPr/>
            </a:pPr>
            <a:r>
              <a:rPr lang="en-US" dirty="0" smtClean="0"/>
              <a:t>Example of Nursing care plan </a:t>
            </a:r>
          </a:p>
        </p:txBody>
      </p:sp>
      <p:sp>
        <p:nvSpPr>
          <p:cNvPr id="31777" name="Content Placeholder 2"/>
          <p:cNvSpPr>
            <a:spLocks noGrp="1"/>
          </p:cNvSpPr>
          <p:nvPr>
            <p:ph idx="1"/>
          </p:nvPr>
        </p:nvSpPr>
        <p:spPr>
          <a:xfrm>
            <a:off x="457200" y="2286000"/>
            <a:ext cx="8229600" cy="3840163"/>
          </a:xfrm>
        </p:spPr>
        <p:txBody>
          <a:bodyPr/>
          <a:lstStyle/>
          <a:p>
            <a:pPr eaLnBrk="1" hangingPunct="1"/>
            <a:endParaRPr lang="en-US" smtClean="0"/>
          </a:p>
        </p:txBody>
      </p:sp>
      <p:graphicFrame>
        <p:nvGraphicFramePr>
          <p:cNvPr id="31775" name="Object 31"/>
          <p:cNvGraphicFramePr>
            <a:graphicFrameLocks noChangeAspect="1"/>
          </p:cNvGraphicFramePr>
          <p:nvPr/>
        </p:nvGraphicFramePr>
        <p:xfrm>
          <a:off x="381000" y="1143000"/>
          <a:ext cx="8534400" cy="5715000"/>
        </p:xfrm>
        <a:graphic>
          <a:graphicData uri="http://schemas.openxmlformats.org/presentationml/2006/ole">
            <mc:AlternateContent xmlns:mc="http://schemas.openxmlformats.org/markup-compatibility/2006">
              <mc:Choice xmlns:v="urn:schemas-microsoft-com:vml" Requires="v">
                <p:oleObj spid="_x0000_s31782" name="Acrobat Document" r:id="rId3" imgW="5265000" imgH="6232320" progId="AcroExch.Document.7">
                  <p:embed/>
                </p:oleObj>
              </mc:Choice>
              <mc:Fallback>
                <p:oleObj name="Acrobat Document" r:id="rId3" imgW="5265000" imgH="6232320" progId="AcroExch.Document.7">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8534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990600"/>
          </a:xfrm>
        </p:spPr>
        <p:txBody>
          <a:bodyPr/>
          <a:lstStyle/>
          <a:p>
            <a:pPr eaLnBrk="1" hangingPunct="1"/>
            <a:r>
              <a:rPr lang="en-US" sz="3600" smtClean="0"/>
              <a:t>Steps in the Nursing Process- Evaluation</a:t>
            </a:r>
          </a:p>
        </p:txBody>
      </p:sp>
      <p:sp>
        <p:nvSpPr>
          <p:cNvPr id="65538" name="Content Placeholder 2"/>
          <p:cNvSpPr>
            <a:spLocks noGrp="1"/>
          </p:cNvSpPr>
          <p:nvPr>
            <p:ph idx="1"/>
          </p:nvPr>
        </p:nvSpPr>
        <p:spPr>
          <a:xfrm>
            <a:off x="457200" y="1143000"/>
            <a:ext cx="8229600" cy="4983163"/>
          </a:xfrm>
        </p:spPr>
        <p:txBody>
          <a:bodyPr/>
          <a:lstStyle/>
          <a:p>
            <a:pPr eaLnBrk="1" hangingPunct="1"/>
            <a:r>
              <a:rPr lang="en-US" sz="3200" b="1" smtClean="0"/>
              <a:t>Evaluation : </a:t>
            </a:r>
            <a:r>
              <a:rPr lang="en-US" sz="3200" smtClean="0"/>
              <a:t>is the </a:t>
            </a:r>
            <a:r>
              <a:rPr lang="en-US" sz="3200" b="1" smtClean="0"/>
              <a:t>fifth</a:t>
            </a:r>
            <a:r>
              <a:rPr lang="en-US" sz="3200" smtClean="0"/>
              <a:t> and final step in the nursing process</a:t>
            </a:r>
          </a:p>
          <a:p>
            <a:pPr eaLnBrk="1" hangingPunct="1">
              <a:buFont typeface="Wingdings" pitchFamily="2" charset="2"/>
              <a:buChar char="v"/>
            </a:pPr>
            <a:r>
              <a:rPr lang="en-US" smtClean="0"/>
              <a:t> </a:t>
            </a:r>
            <a:r>
              <a:rPr lang="en-US" sz="3200" smtClean="0"/>
              <a:t>It helps the nurse to determine if the client has reached his or her goals and how effective the nursing care was.</a:t>
            </a:r>
          </a:p>
          <a:p>
            <a:pPr eaLnBrk="1" hangingPunct="1">
              <a:buFont typeface="Wingdings" pitchFamily="2" charset="2"/>
              <a:buChar char="v"/>
            </a:pPr>
            <a:endParaRPr lang="en-US" sz="3200" smtClean="0"/>
          </a:p>
          <a:p>
            <a:pPr eaLnBrk="1" hangingPunct="1">
              <a:buFont typeface="Wingdings" pitchFamily="2" charset="2"/>
              <a:buChar char="v"/>
            </a:pPr>
            <a:r>
              <a:rPr lang="en-US" sz="3200" smtClean="0"/>
              <a:t>Can be done with the client and or family or at the nursing team conference.</a:t>
            </a:r>
          </a:p>
          <a:p>
            <a:pPr eaLnBrk="1" hangingPunct="1">
              <a:buFont typeface="Wingdings" pitchFamily="2" charset="2"/>
              <a:buChar char="v"/>
            </a:pPr>
            <a:r>
              <a:rPr lang="en-US" sz="3200" b="1" smtClean="0"/>
              <a:t>See table 2-5</a:t>
            </a:r>
          </a:p>
          <a:p>
            <a:pPr eaLnBrk="1" hangingPunct="1">
              <a:buFont typeface="Wingdings" pitchFamily="2" charset="2"/>
              <a:buChar char="v"/>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1"/>
          <p:cNvSpPr>
            <a:spLocks noGrp="1"/>
          </p:cNvSpPr>
          <p:nvPr>
            <p:ph type="title"/>
          </p:nvPr>
        </p:nvSpPr>
        <p:spPr>
          <a:xfrm>
            <a:off x="457200" y="228600"/>
            <a:ext cx="8229600" cy="762000"/>
          </a:xfrm>
        </p:spPr>
        <p:txBody>
          <a:bodyPr>
            <a:normAutofit fontScale="90000"/>
          </a:bodyPr>
          <a:lstStyle/>
          <a:p>
            <a:pPr eaLnBrk="1" fontAlgn="auto" hangingPunct="1">
              <a:spcAft>
                <a:spcPts val="0"/>
              </a:spcAft>
              <a:defRPr/>
            </a:pPr>
            <a:r>
              <a:rPr lang="en-US" dirty="0" smtClean="0"/>
              <a:t>Use Of The Nursing Process </a:t>
            </a:r>
          </a:p>
        </p:txBody>
      </p:sp>
      <p:sp>
        <p:nvSpPr>
          <p:cNvPr id="77828" name="Content Placeholder 2"/>
          <p:cNvSpPr>
            <a:spLocks noGrp="1"/>
          </p:cNvSpPr>
          <p:nvPr>
            <p:ph idx="1"/>
          </p:nvPr>
        </p:nvSpPr>
        <p:spPr>
          <a:xfrm>
            <a:off x="152400" y="1143000"/>
            <a:ext cx="8839200" cy="5486400"/>
          </a:xfrm>
        </p:spPr>
        <p:txBody>
          <a:bodyPr>
            <a:normAutofit/>
          </a:bodyPr>
          <a:lstStyle/>
          <a:p>
            <a:pPr eaLnBrk="1" hangingPunct="1"/>
            <a:r>
              <a:rPr lang="en-US" sz="3200" smtClean="0"/>
              <a:t>The NP is the standard for Clinical Nursing Practice</a:t>
            </a:r>
          </a:p>
          <a:p>
            <a:pPr eaLnBrk="1" hangingPunct="1"/>
            <a:endParaRPr lang="en-US" sz="3200" smtClean="0"/>
          </a:p>
          <a:p>
            <a:pPr eaLnBrk="1" hangingPunct="1">
              <a:buClr>
                <a:schemeClr val="accent2"/>
              </a:buClr>
            </a:pPr>
            <a:r>
              <a:rPr lang="en-US" sz="3200" smtClean="0"/>
              <a:t>Nurses are held accountable by the Nurse practice act</a:t>
            </a:r>
          </a:p>
          <a:p>
            <a:pPr eaLnBrk="1" hangingPunct="1">
              <a:buClr>
                <a:schemeClr val="accent2"/>
              </a:buClr>
              <a:buFont typeface="Wingdings 2" pitchFamily="18" charset="2"/>
              <a:buNone/>
            </a:pPr>
            <a:r>
              <a:rPr lang="en-US" sz="3200" smtClean="0"/>
              <a:t>    -F</a:t>
            </a:r>
            <a:r>
              <a:rPr lang="en-US" sz="3500" smtClean="0"/>
              <a:t>or demonstrating all the steps in the nursing process because </a:t>
            </a:r>
          </a:p>
          <a:p>
            <a:pPr lvl="1" eaLnBrk="1" hangingPunct="1">
              <a:buClr>
                <a:schemeClr val="accent2"/>
              </a:buClr>
            </a:pPr>
            <a:r>
              <a:rPr lang="en-US" sz="3200" smtClean="0"/>
              <a:t>To do less implies negligence</a:t>
            </a:r>
          </a:p>
          <a:p>
            <a:pPr eaLnBrk="1" hangingPunct="1">
              <a:buClr>
                <a:schemeClr val="accent2"/>
              </a:buClr>
            </a:pPr>
            <a:endParaRPr lang="en-US" sz="3200" smtClean="0"/>
          </a:p>
          <a:p>
            <a:pPr eaLnBrk="1" hangingPunct="1">
              <a:buClr>
                <a:schemeClr val="accent2"/>
              </a:buClr>
            </a:pPr>
            <a:endParaRPr lang="en-US" sz="3200" smtClean="0"/>
          </a:p>
          <a:p>
            <a:pPr eaLnBrk="1" hangingPunct="1"/>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1" name="Title 1"/>
          <p:cNvSpPr>
            <a:spLocks noGrp="1"/>
          </p:cNvSpPr>
          <p:nvPr>
            <p:ph type="title"/>
          </p:nvPr>
        </p:nvSpPr>
        <p:spPr/>
        <p:txBody>
          <a:bodyPr/>
          <a:lstStyle/>
          <a:p>
            <a:pPr eaLnBrk="1" hangingPunct="1"/>
            <a:r>
              <a:rPr lang="en-US" smtClean="0"/>
              <a:t> Use of Nursing Process Cont’d</a:t>
            </a:r>
          </a:p>
        </p:txBody>
      </p:sp>
      <p:sp>
        <p:nvSpPr>
          <p:cNvPr id="79882" name="Content Placeholder 2"/>
          <p:cNvSpPr>
            <a:spLocks noGrp="1"/>
          </p:cNvSpPr>
          <p:nvPr>
            <p:ph idx="1"/>
          </p:nvPr>
        </p:nvSpPr>
        <p:spPr/>
        <p:txBody>
          <a:bodyPr/>
          <a:lstStyle/>
          <a:p>
            <a:pPr eaLnBrk="1" hangingPunct="1">
              <a:buFont typeface="Arial" charset="0"/>
              <a:buNone/>
            </a:pPr>
            <a:r>
              <a:rPr lang="en-US" smtClean="0"/>
              <a:t>                     </a:t>
            </a:r>
            <a:r>
              <a:rPr lang="en-US" b="1" smtClean="0"/>
              <a:t>Concept Mapping</a:t>
            </a:r>
          </a:p>
          <a:p>
            <a:pPr eaLnBrk="1" hangingPunct="1">
              <a:buFont typeface="Wingdings" pitchFamily="2" charset="2"/>
              <a:buChar char="v"/>
            </a:pPr>
            <a:r>
              <a:rPr lang="en-US" smtClean="0"/>
              <a:t> Is also called Care mapping, and is a method of organizing information in graphic or picture form. (fig 2-6)</a:t>
            </a:r>
          </a:p>
        </p:txBody>
      </p:sp>
      <p:graphicFrame>
        <p:nvGraphicFramePr>
          <p:cNvPr id="79880" name="Object 8"/>
          <p:cNvGraphicFramePr>
            <a:graphicFrameLocks noChangeAspect="1"/>
          </p:cNvGraphicFramePr>
          <p:nvPr/>
        </p:nvGraphicFramePr>
        <p:xfrm>
          <a:off x="2590800" y="4572000"/>
          <a:ext cx="6248400" cy="2133600"/>
        </p:xfrm>
        <a:graphic>
          <a:graphicData uri="http://schemas.openxmlformats.org/presentationml/2006/ole">
            <mc:AlternateContent xmlns:mc="http://schemas.openxmlformats.org/markup-compatibility/2006">
              <mc:Choice xmlns:v="urn:schemas-microsoft-com:vml" Requires="v">
                <p:oleObj spid="_x0000_s79887" name="Acrobat Document" r:id="rId3" imgW="5388480" imgH="2981160" progId="AcroExch.Document.7">
                  <p:embed/>
                </p:oleObj>
              </mc:Choice>
              <mc:Fallback>
                <p:oleObj name="Acrobat Document" r:id="rId3" imgW="5388480" imgH="2981160" progId="AcroExch.Document.7">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572000"/>
                        <a:ext cx="6248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152400"/>
            <a:ext cx="8229600" cy="990600"/>
          </a:xfrm>
        </p:spPr>
        <p:txBody>
          <a:bodyPr/>
          <a:lstStyle/>
          <a:p>
            <a:pPr eaLnBrk="1" hangingPunct="1"/>
            <a:r>
              <a:rPr lang="en-US" sz="3600" smtClean="0"/>
              <a:t>Steps in the Nursing Process- Evaluation</a:t>
            </a:r>
          </a:p>
        </p:txBody>
      </p:sp>
      <p:sp>
        <p:nvSpPr>
          <p:cNvPr id="80898" name="Content Placeholder 2"/>
          <p:cNvSpPr>
            <a:spLocks noGrp="1"/>
          </p:cNvSpPr>
          <p:nvPr>
            <p:ph idx="1"/>
          </p:nvPr>
        </p:nvSpPr>
        <p:spPr>
          <a:xfrm>
            <a:off x="457200" y="762000"/>
            <a:ext cx="8229600" cy="5364163"/>
          </a:xfrm>
        </p:spPr>
        <p:txBody>
          <a:bodyPr/>
          <a:lstStyle/>
          <a:p>
            <a:pPr eaLnBrk="1" hangingPunct="1"/>
            <a:r>
              <a:rPr lang="en-US" b="1" smtClean="0"/>
              <a:t>Concept Mapping advantages</a:t>
            </a:r>
          </a:p>
          <a:p>
            <a:pPr eaLnBrk="1" hangingPunct="1">
              <a:buFont typeface="Wingdings" pitchFamily="2" charset="2"/>
              <a:buChar char="v"/>
            </a:pPr>
            <a:r>
              <a:rPr lang="en-US" b="1" smtClean="0"/>
              <a:t> </a:t>
            </a:r>
            <a:r>
              <a:rPr lang="en-US" smtClean="0"/>
              <a:t>Allows students to integrate previous knowledge with newly acquired information</a:t>
            </a:r>
          </a:p>
          <a:p>
            <a:pPr eaLnBrk="1" hangingPunct="1">
              <a:buFont typeface="Wingdings" pitchFamily="2" charset="2"/>
              <a:buChar char="v"/>
            </a:pPr>
            <a:r>
              <a:rPr lang="en-US" smtClean="0"/>
              <a:t> Enables students to organize and visualize relationships between their current academic learning and new client assessments</a:t>
            </a:r>
          </a:p>
          <a:p>
            <a:pPr eaLnBrk="1" hangingPunct="1">
              <a:buFont typeface="Wingdings" pitchFamily="2" charset="2"/>
              <a:buChar char="v"/>
            </a:pPr>
            <a:r>
              <a:rPr lang="en-US" smtClean="0"/>
              <a:t>Increase critical thinking/clinical skills</a:t>
            </a:r>
          </a:p>
          <a:p>
            <a:pPr eaLnBrk="1" hangingPunct="1">
              <a:buFont typeface="Wingdings" pitchFamily="2" charset="2"/>
              <a:buChar char="v"/>
            </a:pPr>
            <a:r>
              <a:rPr lang="en-US" smtClean="0"/>
              <a:t>Enhance retention of knowledge</a:t>
            </a:r>
          </a:p>
          <a:p>
            <a:pPr eaLnBrk="1" hangingPunct="1">
              <a:buFont typeface="Wingdings" pitchFamily="2" charset="2"/>
              <a:buChar char="v"/>
            </a:pPr>
            <a:r>
              <a:rPr lang="en-US" smtClean="0"/>
              <a:t>Correlates theory, recognize information to provide safe effective client care.</a:t>
            </a:r>
          </a:p>
          <a:p>
            <a:pPr eaLnBrk="1" hangingPunct="1">
              <a:buFont typeface="Wingdings" pitchFamily="2" charset="2"/>
              <a:buChar char="v"/>
            </a:pPr>
            <a:r>
              <a:rPr lang="en-US" smtClean="0"/>
              <a:t>Better time management.</a:t>
            </a:r>
          </a:p>
          <a:p>
            <a:pPr eaLnBrk="1" hangingPunct="1">
              <a:buFont typeface="Wingdings" pitchFamily="2" charset="2"/>
              <a:buChar char="v"/>
            </a:pP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eaLnBrk="1" fontAlgn="auto" hangingPunct="1">
              <a:spcAft>
                <a:spcPts val="0"/>
              </a:spcAft>
              <a:defRPr/>
            </a:pPr>
            <a:r>
              <a:rPr lang="en-US" dirty="0" smtClean="0"/>
              <a:t>        Nursing Guidelines</a:t>
            </a:r>
            <a:endParaRPr lang="en-US" dirty="0"/>
          </a:p>
        </p:txBody>
      </p:sp>
      <p:sp>
        <p:nvSpPr>
          <p:cNvPr id="81922" name="Content Placeholder 2"/>
          <p:cNvSpPr>
            <a:spLocks noGrp="1"/>
          </p:cNvSpPr>
          <p:nvPr>
            <p:ph idx="1"/>
          </p:nvPr>
        </p:nvSpPr>
        <p:spPr>
          <a:xfrm>
            <a:off x="457200" y="990600"/>
            <a:ext cx="8229600" cy="5334000"/>
          </a:xfrm>
        </p:spPr>
        <p:txBody>
          <a:bodyPr/>
          <a:lstStyle/>
          <a:p>
            <a:pPr eaLnBrk="1" hangingPunct="1"/>
            <a:r>
              <a:rPr lang="en-US" b="1" smtClean="0"/>
              <a:t>Using the nursing process</a:t>
            </a:r>
          </a:p>
          <a:p>
            <a:pPr eaLnBrk="1" hangingPunct="1">
              <a:buFont typeface="Wingdings" pitchFamily="2" charset="2"/>
              <a:buChar char="v"/>
            </a:pPr>
            <a:r>
              <a:rPr lang="en-US" smtClean="0"/>
              <a:t>To collect  client data /identify problems</a:t>
            </a:r>
          </a:p>
          <a:p>
            <a:pPr eaLnBrk="1" hangingPunct="1">
              <a:buFont typeface="Wingdings" pitchFamily="2" charset="2"/>
              <a:buChar char="v"/>
            </a:pPr>
            <a:r>
              <a:rPr lang="en-US" smtClean="0"/>
              <a:t>To organize data/makes process simplier</a:t>
            </a:r>
          </a:p>
          <a:p>
            <a:pPr eaLnBrk="1" hangingPunct="1">
              <a:buFont typeface="Wingdings" pitchFamily="2" charset="2"/>
              <a:buChar char="v"/>
            </a:pPr>
            <a:r>
              <a:rPr lang="en-US" smtClean="0"/>
              <a:t>To analyze data/normal/abnormal/clues of problems</a:t>
            </a:r>
          </a:p>
          <a:p>
            <a:pPr eaLnBrk="1" hangingPunct="1">
              <a:buFont typeface="Wingdings" pitchFamily="2" charset="2"/>
              <a:buChar char="v"/>
            </a:pPr>
            <a:r>
              <a:rPr lang="en-US" smtClean="0"/>
              <a:t>To identify risks/helps staff to plan treatment</a:t>
            </a:r>
          </a:p>
          <a:p>
            <a:pPr eaLnBrk="1" hangingPunct="1">
              <a:buFont typeface="Wingdings" pitchFamily="2" charset="2"/>
              <a:buChar char="v"/>
            </a:pPr>
            <a:r>
              <a:rPr lang="en-US" smtClean="0"/>
              <a:t>Prioritize problem lists/immediate needs</a:t>
            </a:r>
          </a:p>
          <a:p>
            <a:pPr eaLnBrk="1" hangingPunct="1">
              <a:buFont typeface="Wingdings" pitchFamily="2" charset="2"/>
              <a:buChar char="v"/>
            </a:pPr>
            <a:r>
              <a:rPr lang="en-US" smtClean="0"/>
              <a:t>Setting goals/to prevent or resolve problems</a:t>
            </a:r>
          </a:p>
          <a:p>
            <a:pPr eaLnBrk="1" hangingPunct="1">
              <a:buFont typeface="Wingdings" pitchFamily="2" charset="2"/>
              <a:buChar char="v"/>
            </a:pPr>
            <a:r>
              <a:rPr lang="en-US" smtClean="0"/>
              <a:t>Give specific directions for nursing care as this specific direction provides consistency among caregivers.  </a:t>
            </a:r>
          </a:p>
          <a:p>
            <a:pPr eaLnBrk="1" hangingPunct="1">
              <a:buFont typeface="Wingdings" pitchFamily="2" charset="2"/>
              <a:buChar char="v"/>
            </a:pPr>
            <a:endParaRPr lang="en-US" smtClean="0"/>
          </a:p>
          <a:p>
            <a:pPr eaLnBrk="1" hangingPunct="1">
              <a:buFont typeface="Wingdings" pitchFamily="2" charset="2"/>
              <a:buChar char="v"/>
            </a:pPr>
            <a:r>
              <a:rPr lang="en-US" b="1" smtClean="0"/>
              <a:t>See nursing guidelines 2-1 for more. </a:t>
            </a:r>
          </a:p>
          <a:p>
            <a:pPr eaLnBrk="1" hangingPunct="1"/>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eaLnBrk="1" fontAlgn="auto" hangingPunct="1">
              <a:spcAft>
                <a:spcPts val="0"/>
              </a:spcAft>
              <a:defRPr/>
            </a:pPr>
            <a:r>
              <a:rPr lang="en-US" smtClean="0"/>
              <a:t>                     Reference</a:t>
            </a:r>
            <a:endParaRPr lang="en-US" dirty="0"/>
          </a:p>
        </p:txBody>
      </p:sp>
      <p:sp>
        <p:nvSpPr>
          <p:cNvPr id="82946" name="Content Placeholder 2"/>
          <p:cNvSpPr>
            <a:spLocks noGrp="1"/>
          </p:cNvSpPr>
          <p:nvPr>
            <p:ph idx="1"/>
          </p:nvPr>
        </p:nvSpPr>
        <p:spPr>
          <a:xfrm>
            <a:off x="228600" y="1600200"/>
            <a:ext cx="8458200" cy="4525963"/>
          </a:xfrm>
        </p:spPr>
        <p:txBody>
          <a:bodyPr/>
          <a:lstStyle/>
          <a:p>
            <a:pPr eaLnBrk="1" hangingPunct="1">
              <a:buFont typeface="Wingdings 2" pitchFamily="18" charset="2"/>
              <a:buNone/>
            </a:pPr>
            <a:r>
              <a:rPr lang="en-US" sz="2800" dirty="0" err="1" smtClean="0">
                <a:latin typeface="Times New Roman" pitchFamily="18" charset="0"/>
                <a:cs typeface="Times New Roman" pitchFamily="18" charset="0"/>
              </a:rPr>
              <a:t>Timby</a:t>
            </a:r>
            <a:r>
              <a:rPr lang="en-US" sz="2800" dirty="0" smtClean="0">
                <a:latin typeface="Times New Roman" pitchFamily="18" charset="0"/>
                <a:cs typeface="Times New Roman" pitchFamily="18" charset="0"/>
              </a:rPr>
              <a:t>, B. (2009). </a:t>
            </a:r>
            <a:r>
              <a:rPr lang="en-US" sz="2800" i="1" dirty="0" smtClean="0">
                <a:latin typeface="Times New Roman" pitchFamily="18" charset="0"/>
                <a:cs typeface="Times New Roman" pitchFamily="18" charset="0"/>
              </a:rPr>
              <a:t>Fundamental nursing skills and concepts </a:t>
            </a:r>
            <a:r>
              <a:rPr lang="en-US" sz="2800" dirty="0" smtClean="0">
                <a:latin typeface="Times New Roman" pitchFamily="18" charset="0"/>
                <a:cs typeface="Times New Roman" pitchFamily="18" charset="0"/>
              </a:rPr>
              <a:t>(10th ed.). Philadelphia, PA: Lippincott Williams &amp; Wilkins.</a:t>
            </a:r>
          </a:p>
          <a:p>
            <a:pPr eaLnBrk="1" hangingPunct="1">
              <a:buFont typeface="Wingdings 2" pitchFamily="18" charset="2"/>
              <a:buNone/>
            </a:pPr>
            <a:endParaRPr lang="en-US" sz="2800" dirty="0" smtClean="0">
              <a:latin typeface="Times New Roman" pitchFamily="18" charset="0"/>
              <a:cs typeface="Times New Roman" pitchFamily="18" charset="0"/>
            </a:endParaRPr>
          </a:p>
          <a:p>
            <a:pPr eaLnBrk="1" hangingPunct="1">
              <a:buFont typeface="Wingdings 2" pitchFamily="18" charset="2"/>
              <a:buNone/>
            </a:pPr>
            <a:endParaRPr lang="en-US" sz="2000" dirty="0" smtClean="0">
              <a:latin typeface="Times New Roman" pitchFamily="18" charset="0"/>
              <a:cs typeface="Times New Roman" pitchFamily="18" charset="0"/>
            </a:endParaRPr>
          </a:p>
          <a:p>
            <a:pPr eaLnBrk="1" hangingPunct="1">
              <a:buFont typeface="Wingdings 2" pitchFamily="18" charset="2"/>
              <a:buNone/>
            </a:pPr>
            <a:endParaRPr lang="en-US" sz="2000" dirty="0" smtClean="0">
              <a:latin typeface="Times New Roman" pitchFamily="18" charset="0"/>
              <a:cs typeface="Times New Roman" pitchFamily="18" charset="0"/>
            </a:endParaRPr>
          </a:p>
          <a:p>
            <a:pPr eaLnBrk="1" hangingPunct="1">
              <a:buFont typeface="Wingdings 2" pitchFamily="18" charset="2"/>
              <a:buNone/>
            </a:pPr>
            <a:r>
              <a:rPr lang="en-US" sz="3200" dirty="0" smtClean="0"/>
              <a:t>Google pictures. </a:t>
            </a:r>
            <a:r>
              <a:rPr lang="en-US" sz="3200" smtClean="0"/>
              <a:t>(</a:t>
            </a:r>
            <a:r>
              <a:rPr lang="en-US" sz="3200" smtClean="0"/>
              <a:t>2015, </a:t>
            </a:r>
            <a:r>
              <a:rPr lang="en-US" sz="3200" dirty="0" smtClean="0"/>
              <a:t>August 20). Retrieved from http://www.google.com </a:t>
            </a:r>
            <a:endParaRPr lang="en-US" sz="3200" dirty="0" smtClean="0">
              <a:latin typeface="Times New Roman" pitchFamily="18" charset="0"/>
              <a:cs typeface="Times New Roman" pitchFamily="18" charset="0"/>
            </a:endParaRPr>
          </a:p>
          <a:p>
            <a:pPr eaLnBrk="1" hangingPunct="1">
              <a:buFont typeface="Wingdings 2" pitchFamily="18" charset="2"/>
              <a:buNone/>
            </a:pPr>
            <a:endParaRPr lang="en-US" sz="3200" dirty="0" smtClean="0">
              <a:latin typeface="Times New Roman" pitchFamily="18" charset="0"/>
              <a:cs typeface="Times New Roman" pitchFamily="18" charset="0"/>
            </a:endParaRPr>
          </a:p>
          <a:p>
            <a:pPr eaLnBrk="1" hangingPunct="1"/>
            <a:endParaRPr lang="en-US"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rtlCol="0">
            <a:normAutofit fontScale="90000"/>
          </a:bodyPr>
          <a:lstStyle/>
          <a:p>
            <a:pPr eaLnBrk="1" fontAlgn="auto" hangingPunct="1">
              <a:spcAft>
                <a:spcPts val="0"/>
              </a:spcAft>
              <a:defRPr/>
            </a:pPr>
            <a:r>
              <a:rPr lang="en-US" dirty="0" smtClean="0">
                <a:solidFill>
                  <a:schemeClr val="tx2">
                    <a:satMod val="130000"/>
                  </a:schemeClr>
                </a:solidFill>
              </a:rPr>
              <a:t>     </a:t>
            </a:r>
            <a:r>
              <a:rPr lang="en-US" sz="5300" b="1" dirty="0" smtClean="0">
                <a:solidFill>
                  <a:schemeClr val="tx2">
                    <a:satMod val="130000"/>
                  </a:schemeClr>
                </a:solidFill>
              </a:rPr>
              <a:t>What is the Nursing Process</a:t>
            </a:r>
            <a:endParaRPr lang="en-US" sz="5300" b="1" dirty="0">
              <a:solidFill>
                <a:schemeClr val="tx2">
                  <a:satMod val="130000"/>
                </a:schemeClr>
              </a:solidFill>
            </a:endParaRPr>
          </a:p>
        </p:txBody>
      </p:sp>
      <p:sp>
        <p:nvSpPr>
          <p:cNvPr id="19458" name="Content Placeholder 2"/>
          <p:cNvSpPr>
            <a:spLocks noGrp="1"/>
          </p:cNvSpPr>
          <p:nvPr>
            <p:ph idx="1"/>
          </p:nvPr>
        </p:nvSpPr>
        <p:spPr>
          <a:xfrm>
            <a:off x="228600" y="990600"/>
            <a:ext cx="8763000" cy="5867400"/>
          </a:xfrm>
        </p:spPr>
        <p:txBody>
          <a:bodyPr/>
          <a:lstStyle/>
          <a:p>
            <a:pPr eaLnBrk="1" hangingPunct="1"/>
            <a:r>
              <a:rPr lang="en-US" sz="3200" smtClean="0"/>
              <a:t>It is an organized sequence of problem solving steps </a:t>
            </a:r>
          </a:p>
          <a:p>
            <a:pPr eaLnBrk="1" hangingPunct="1"/>
            <a:r>
              <a:rPr lang="en-US" sz="3200" smtClean="0"/>
              <a:t>It is a process used to identify and manage the health problems of clients</a:t>
            </a:r>
          </a:p>
          <a:p>
            <a:pPr eaLnBrk="1" hangingPunct="1"/>
            <a:r>
              <a:rPr lang="en-US" sz="3200" smtClean="0"/>
              <a:t>It is the acceptable standards for clinical practice established by the American Nurses Association (ANA).</a:t>
            </a:r>
          </a:p>
          <a:p>
            <a:pPr eaLnBrk="1" hangingPunct="1"/>
            <a:r>
              <a:rPr lang="en-US" sz="3200" smtClean="0"/>
              <a:t>It is a framework for nursing care </a:t>
            </a:r>
          </a:p>
          <a:p>
            <a:pPr eaLnBrk="1" hangingPunct="1"/>
            <a:r>
              <a:rPr lang="en-US" sz="3200" smtClean="0"/>
              <a:t>It allows clients to receive quality care with maximum efficiency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rtlCol="0">
            <a:normAutofit/>
          </a:bodyPr>
          <a:lstStyle/>
          <a:p>
            <a:pPr eaLnBrk="1" fontAlgn="auto" hangingPunct="1">
              <a:spcAft>
                <a:spcPts val="0"/>
              </a:spcAft>
              <a:defRPr/>
            </a:pPr>
            <a:r>
              <a:rPr lang="en-US" sz="4400" b="1" dirty="0" smtClean="0">
                <a:solidFill>
                  <a:schemeClr val="tx2">
                    <a:satMod val="130000"/>
                  </a:schemeClr>
                </a:solidFill>
              </a:rPr>
              <a:t>Characteristics of the Nursing Process</a:t>
            </a:r>
            <a:endParaRPr lang="en-US" sz="4400" b="1" dirty="0">
              <a:solidFill>
                <a:schemeClr val="tx2">
                  <a:satMod val="130000"/>
                </a:schemeClr>
              </a:solidFill>
            </a:endParaRPr>
          </a:p>
        </p:txBody>
      </p:sp>
      <p:sp>
        <p:nvSpPr>
          <p:cNvPr id="21506" name="Content Placeholder 2"/>
          <p:cNvSpPr>
            <a:spLocks noGrp="1"/>
          </p:cNvSpPr>
          <p:nvPr>
            <p:ph idx="1"/>
          </p:nvPr>
        </p:nvSpPr>
        <p:spPr>
          <a:xfrm>
            <a:off x="304800" y="1066800"/>
            <a:ext cx="8229600" cy="51816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3200" dirty="0" smtClean="0"/>
              <a:t>The Nursing Process has seven distinct Characteristics</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lnSpc>
                <a:spcPct val="80000"/>
              </a:lnSpc>
              <a:spcAft>
                <a:spcPts val="0"/>
              </a:spcAft>
              <a:buClr>
                <a:schemeClr val="accent3"/>
              </a:buClr>
              <a:buFont typeface="Wingdings" pitchFamily="2" charset="2"/>
              <a:buChar char="v"/>
              <a:defRPr/>
            </a:pPr>
            <a:r>
              <a:rPr lang="en-US" sz="3600" dirty="0" smtClean="0"/>
              <a:t>Within the legal scope of nursing</a:t>
            </a:r>
          </a:p>
          <a:p>
            <a:pPr marL="274320" indent="-274320" eaLnBrk="1" fontAlgn="auto" hangingPunct="1">
              <a:lnSpc>
                <a:spcPct val="80000"/>
              </a:lnSpc>
              <a:spcAft>
                <a:spcPts val="0"/>
              </a:spcAft>
              <a:buClr>
                <a:schemeClr val="accent3"/>
              </a:buClr>
              <a:buFont typeface="Wingdings" pitchFamily="2" charset="2"/>
              <a:buChar char="v"/>
              <a:defRPr/>
            </a:pPr>
            <a:r>
              <a:rPr lang="en-US" sz="3600" dirty="0" smtClean="0"/>
              <a:t>Based on knowledge</a:t>
            </a:r>
          </a:p>
          <a:p>
            <a:pPr marL="274320" indent="-274320" eaLnBrk="1" fontAlgn="auto" hangingPunct="1">
              <a:lnSpc>
                <a:spcPct val="80000"/>
              </a:lnSpc>
              <a:spcAft>
                <a:spcPts val="0"/>
              </a:spcAft>
              <a:buClr>
                <a:schemeClr val="accent3"/>
              </a:buClr>
              <a:buFont typeface="Wingdings" pitchFamily="2" charset="2"/>
              <a:buChar char="v"/>
              <a:defRPr/>
            </a:pPr>
            <a:r>
              <a:rPr lang="en-US" sz="3600" dirty="0" smtClean="0"/>
              <a:t>Planned</a:t>
            </a:r>
          </a:p>
          <a:p>
            <a:pPr marL="274320" indent="-274320" eaLnBrk="1" fontAlgn="auto" hangingPunct="1">
              <a:lnSpc>
                <a:spcPct val="80000"/>
              </a:lnSpc>
              <a:spcAft>
                <a:spcPts val="0"/>
              </a:spcAft>
              <a:buClr>
                <a:schemeClr val="accent3"/>
              </a:buClr>
              <a:buFont typeface="Wingdings" pitchFamily="2" charset="2"/>
              <a:buChar char="v"/>
              <a:defRPr/>
            </a:pPr>
            <a:r>
              <a:rPr lang="en-US" sz="3600" dirty="0" smtClean="0"/>
              <a:t>Client centered</a:t>
            </a:r>
          </a:p>
          <a:p>
            <a:pPr marL="274320" indent="-274320" eaLnBrk="1" fontAlgn="auto" hangingPunct="1">
              <a:lnSpc>
                <a:spcPct val="80000"/>
              </a:lnSpc>
              <a:spcAft>
                <a:spcPts val="0"/>
              </a:spcAft>
              <a:buClr>
                <a:schemeClr val="accent3"/>
              </a:buClr>
              <a:buFont typeface="Wingdings" pitchFamily="2" charset="2"/>
              <a:buChar char="v"/>
              <a:defRPr/>
            </a:pPr>
            <a:r>
              <a:rPr lang="en-US" sz="3600" dirty="0" smtClean="0"/>
              <a:t>Goal directed</a:t>
            </a:r>
          </a:p>
          <a:p>
            <a:pPr marL="274320" indent="-274320" eaLnBrk="1" fontAlgn="auto" hangingPunct="1">
              <a:lnSpc>
                <a:spcPct val="80000"/>
              </a:lnSpc>
              <a:spcAft>
                <a:spcPts val="0"/>
              </a:spcAft>
              <a:buClr>
                <a:schemeClr val="accent3"/>
              </a:buClr>
              <a:buFont typeface="Wingdings" pitchFamily="2" charset="2"/>
              <a:buChar char="v"/>
              <a:defRPr/>
            </a:pPr>
            <a:r>
              <a:rPr lang="en-US" sz="3600" dirty="0" smtClean="0"/>
              <a:t>Prioritized</a:t>
            </a:r>
          </a:p>
          <a:p>
            <a:pPr marL="274320" indent="-274320" eaLnBrk="1" fontAlgn="auto" hangingPunct="1">
              <a:lnSpc>
                <a:spcPct val="80000"/>
              </a:lnSpc>
              <a:spcAft>
                <a:spcPts val="0"/>
              </a:spcAft>
              <a:buClr>
                <a:schemeClr val="accent3"/>
              </a:buClr>
              <a:buFont typeface="Wingdings" pitchFamily="2" charset="2"/>
              <a:buChar char="v"/>
              <a:defRPr/>
            </a:pPr>
            <a:r>
              <a:rPr lang="en-US" sz="3600" dirty="0" smtClean="0"/>
              <a:t>Dynamic</a:t>
            </a:r>
          </a:p>
          <a:p>
            <a:pPr marL="274320" indent="-274320" eaLnBrk="1" fontAlgn="auto" hangingPunct="1">
              <a:spcAft>
                <a:spcPts val="0"/>
              </a:spcAft>
              <a:buClr>
                <a:schemeClr val="accent3"/>
              </a:buClr>
              <a:buFont typeface="Wingdings 2"/>
              <a:buChar char=""/>
              <a:defRPr/>
            </a:pPr>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rtlCol="0">
            <a:normAutofit fontScale="90000"/>
          </a:bodyPr>
          <a:lstStyle/>
          <a:p>
            <a:pPr eaLnBrk="1" fontAlgn="auto" hangingPunct="1">
              <a:spcAft>
                <a:spcPts val="0"/>
              </a:spcAft>
              <a:defRPr/>
            </a:pPr>
            <a:r>
              <a:rPr lang="en-US" sz="3900" b="1" dirty="0" smtClean="0">
                <a:effectLst>
                  <a:outerShdw blurRad="38100" dist="38100" dir="2700000" algn="tl">
                    <a:srgbClr val="C0C0C0"/>
                  </a:outerShdw>
                </a:effectLst>
              </a:rPr>
              <a:t>Characteristics of the Nursing Process – Explanation of Each-   Cont’d</a:t>
            </a:r>
          </a:p>
        </p:txBody>
      </p:sp>
      <p:sp>
        <p:nvSpPr>
          <p:cNvPr id="21506" name="Content Placeholder 2"/>
          <p:cNvSpPr>
            <a:spLocks noGrp="1"/>
          </p:cNvSpPr>
          <p:nvPr>
            <p:ph idx="1"/>
          </p:nvPr>
        </p:nvSpPr>
        <p:spPr>
          <a:xfrm>
            <a:off x="304800" y="1295400"/>
            <a:ext cx="8553450" cy="5562600"/>
          </a:xfrm>
        </p:spPr>
        <p:txBody>
          <a:bodyPr>
            <a:normAutofit/>
          </a:bodyPr>
          <a:lstStyle/>
          <a:p>
            <a:pPr eaLnBrk="1" hangingPunct="1"/>
            <a:r>
              <a:rPr lang="en-US" sz="3200" smtClean="0"/>
              <a:t>Within the legal scope of nursing- means practicing nursing independently to problem-solve, involving diagnosing and treatment of potential health problems.</a:t>
            </a:r>
          </a:p>
          <a:p>
            <a:pPr eaLnBrk="1" hangingPunct="1"/>
            <a:r>
              <a:rPr lang="en-US" sz="3200" smtClean="0"/>
              <a:t>Based on knowledge- means using </a:t>
            </a:r>
            <a:r>
              <a:rPr lang="en-US" sz="3200" b="1" smtClean="0"/>
              <a:t>critical</a:t>
            </a:r>
            <a:r>
              <a:rPr lang="en-US" sz="3200" smtClean="0"/>
              <a:t> </a:t>
            </a:r>
            <a:r>
              <a:rPr lang="en-US" sz="3200" b="1" smtClean="0"/>
              <a:t>thinking skills </a:t>
            </a:r>
            <a:r>
              <a:rPr lang="en-US" sz="3200" smtClean="0"/>
              <a:t>to identify and resolve problems, by using evidence based nursing interventions. </a:t>
            </a:r>
          </a:p>
          <a:p>
            <a:pPr eaLnBrk="1" hangingPunct="1"/>
            <a:r>
              <a:rPr lang="en-US" sz="3200" smtClean="0"/>
              <a:t>Planned- this leads to organized, orderly  and systematic care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9448800" cy="2133600"/>
          </a:xfrm>
        </p:spPr>
        <p:txBody>
          <a:bodyPr rtlCol="0">
            <a:normAutofit/>
          </a:bodyPr>
          <a:lstStyle/>
          <a:p>
            <a:pPr eaLnBrk="1" fontAlgn="auto" hangingPunct="1">
              <a:spcAft>
                <a:spcPts val="0"/>
              </a:spcAft>
              <a:defRPr/>
            </a:pPr>
            <a:r>
              <a:rPr lang="en-US" dirty="0" smtClean="0">
                <a:effectLst>
                  <a:outerShdw blurRad="38100" dist="38100" dir="2700000" algn="tl">
                    <a:srgbClr val="C0C0C0"/>
                  </a:outerShdw>
                </a:effectLst>
              </a:rPr>
              <a:t>Characteristics of the Nursing Process- Explanation cont’d</a:t>
            </a:r>
          </a:p>
        </p:txBody>
      </p:sp>
      <p:sp>
        <p:nvSpPr>
          <p:cNvPr id="22530" name="Content Placeholder 2"/>
          <p:cNvSpPr>
            <a:spLocks noGrp="1"/>
          </p:cNvSpPr>
          <p:nvPr>
            <p:ph idx="1"/>
          </p:nvPr>
        </p:nvSpPr>
        <p:spPr>
          <a:xfrm>
            <a:off x="304800" y="1752600"/>
            <a:ext cx="8839200" cy="5105400"/>
          </a:xfrm>
        </p:spPr>
        <p:txBody>
          <a:bodyPr/>
          <a:lstStyle/>
          <a:p>
            <a:pPr marL="365125" indent="-282575" eaLnBrk="1" hangingPunct="1"/>
            <a:r>
              <a:rPr lang="en-US" sz="2800" smtClean="0"/>
              <a:t>Client-centered- the process helps nurses to plan care centered on that particular patient, allowing them to actively participate in their care.</a:t>
            </a:r>
          </a:p>
          <a:p>
            <a:pPr marL="365125" indent="-282575" eaLnBrk="1" hangingPunct="1"/>
            <a:r>
              <a:rPr lang="en-US" sz="2800" smtClean="0"/>
              <a:t>Goal directed- The nurse is able to work with the client and develop goals and outcomes.</a:t>
            </a:r>
          </a:p>
          <a:p>
            <a:pPr marL="365125" indent="-282575" eaLnBrk="1" hangingPunct="1"/>
            <a:r>
              <a:rPr lang="en-US" sz="2800" smtClean="0"/>
              <a:t>Prioritized-Focusing on more serious health /risk factors for a resolution</a:t>
            </a:r>
          </a:p>
          <a:p>
            <a:pPr marL="365125" indent="-282575" eaLnBrk="1" hangingPunct="1"/>
            <a:r>
              <a:rPr lang="en-US" sz="2800" smtClean="0"/>
              <a:t>Dynamic- Constant changes in health status requires evaluations, data collection and revaluatio</a:t>
            </a:r>
            <a:r>
              <a:rPr lang="en-US" smtClean="0"/>
              <a:t>n </a:t>
            </a:r>
          </a:p>
        </p:txBody>
      </p:sp>
      <p:pic>
        <p:nvPicPr>
          <p:cNvPr id="22531" name="Picture 3"/>
          <p:cNvPicPr>
            <a:picLocks noChangeAspect="1" noChangeArrowheads="1"/>
          </p:cNvPicPr>
          <p:nvPr/>
        </p:nvPicPr>
        <p:blipFill>
          <a:blip r:embed="rId2"/>
          <a:srcRect/>
          <a:stretch>
            <a:fillRect/>
          </a:stretch>
        </p:blipFill>
        <p:spPr bwMode="auto">
          <a:xfrm>
            <a:off x="8324850" y="5410200"/>
            <a:ext cx="8191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lstStyle/>
          <a:p>
            <a:r>
              <a:rPr lang="en-US" dirty="0" smtClean="0"/>
              <a:t>Steps in the Nursing Process</a:t>
            </a:r>
            <a:endParaRPr lang="en-US" dirty="0"/>
          </a:p>
        </p:txBody>
      </p:sp>
      <p:sp>
        <p:nvSpPr>
          <p:cNvPr id="3" name="Content Placeholder 2"/>
          <p:cNvSpPr>
            <a:spLocks noGrp="1"/>
          </p:cNvSpPr>
          <p:nvPr>
            <p:ph idx="1"/>
          </p:nvPr>
        </p:nvSpPr>
        <p:spPr>
          <a:xfrm>
            <a:off x="457200" y="1143000"/>
            <a:ext cx="8229600" cy="5181600"/>
          </a:xfrm>
        </p:spPr>
        <p:txBody>
          <a:bodyPr/>
          <a:lstStyle/>
          <a:p>
            <a:r>
              <a:rPr lang="en-US" sz="3600" dirty="0" smtClean="0"/>
              <a:t>There are five Steps in the Nursing Process</a:t>
            </a:r>
          </a:p>
          <a:p>
            <a:endParaRPr lang="en-US" dirty="0"/>
          </a:p>
          <a:p>
            <a:pPr>
              <a:buFont typeface="Wingdings" panose="05000000000000000000" pitchFamily="2" charset="2"/>
              <a:buChar char="v"/>
            </a:pPr>
            <a:r>
              <a:rPr lang="en-US" dirty="0" smtClean="0"/>
              <a:t>  </a:t>
            </a:r>
            <a:r>
              <a:rPr lang="en-US" sz="3600" dirty="0" smtClean="0"/>
              <a:t>Assessment </a:t>
            </a:r>
          </a:p>
          <a:p>
            <a:pPr>
              <a:buFont typeface="Wingdings" panose="05000000000000000000" pitchFamily="2" charset="2"/>
              <a:buChar char="v"/>
            </a:pPr>
            <a:r>
              <a:rPr lang="en-US" sz="3600" dirty="0" smtClean="0"/>
              <a:t> Diagnosis </a:t>
            </a:r>
          </a:p>
          <a:p>
            <a:pPr>
              <a:buFont typeface="Wingdings" panose="05000000000000000000" pitchFamily="2" charset="2"/>
              <a:buChar char="v"/>
            </a:pPr>
            <a:r>
              <a:rPr lang="en-US" sz="3600" dirty="0" smtClean="0"/>
              <a:t> Planning </a:t>
            </a:r>
          </a:p>
          <a:p>
            <a:pPr>
              <a:buFont typeface="Wingdings" panose="05000000000000000000" pitchFamily="2" charset="2"/>
              <a:buChar char="v"/>
            </a:pPr>
            <a:r>
              <a:rPr lang="en-US" sz="3600" dirty="0" smtClean="0"/>
              <a:t> Implementation</a:t>
            </a:r>
          </a:p>
          <a:p>
            <a:pPr>
              <a:buFont typeface="Wingdings" panose="05000000000000000000" pitchFamily="2" charset="2"/>
              <a:buChar char="v"/>
            </a:pPr>
            <a:r>
              <a:rPr lang="en-US" sz="3600" dirty="0" smtClean="0"/>
              <a:t> Evaluation</a:t>
            </a:r>
            <a:endParaRPr lang="en-US" sz="3600" dirty="0"/>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667000"/>
            <a:ext cx="3730625"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583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4741</TotalTime>
  <Words>2582</Words>
  <Application>Microsoft Office PowerPoint</Application>
  <PresentationFormat>On-screen Show (4:3)</PresentationFormat>
  <Paragraphs>340</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Flow</vt:lpstr>
      <vt:lpstr>Acrobat Document</vt:lpstr>
      <vt:lpstr>The Nursing Process</vt:lpstr>
      <vt:lpstr>      Learning Objectives</vt:lpstr>
      <vt:lpstr>  Learning Objectives Cont’d</vt:lpstr>
      <vt:lpstr>           Introduction</vt:lpstr>
      <vt:lpstr>     What is the Nursing Process</vt:lpstr>
      <vt:lpstr>Characteristics of the Nursing Process</vt:lpstr>
      <vt:lpstr>Characteristics of the Nursing Process – Explanation of Each-   Cont’d</vt:lpstr>
      <vt:lpstr>Characteristics of the Nursing Process- Explanation cont’d</vt:lpstr>
      <vt:lpstr>Steps in the Nursing Process</vt:lpstr>
      <vt:lpstr>Steps of the Nursing Process</vt:lpstr>
      <vt:lpstr>Steps of the Nursing Process</vt:lpstr>
      <vt:lpstr>Steps of the Nursing Process (cont’d)</vt:lpstr>
      <vt:lpstr>Comparison of Assessments</vt:lpstr>
      <vt:lpstr>Comparison of Assessments Cont’d</vt:lpstr>
      <vt:lpstr>Comparison of Assessments Cont’d</vt:lpstr>
      <vt:lpstr> Info on Medicare &amp;Insurance</vt:lpstr>
      <vt:lpstr>Assessments Cont’d</vt:lpstr>
      <vt:lpstr> Assessment Cont’d</vt:lpstr>
      <vt:lpstr>Steps of the Nursing Process</vt:lpstr>
      <vt:lpstr>    Steps of the Nursing Process</vt:lpstr>
      <vt:lpstr>Diagnosis-The NANDA List</vt:lpstr>
      <vt:lpstr>     Parts of a Nursing Diagnostic Statement</vt:lpstr>
      <vt:lpstr>Diagnosis Cont’d</vt:lpstr>
      <vt:lpstr>Collaborative Problems Cont’d</vt:lpstr>
      <vt:lpstr>Steps in the Nursing Process- Planning </vt:lpstr>
      <vt:lpstr>  Steps in planning</vt:lpstr>
      <vt:lpstr>Steps in the Nursing Process- Planning</vt:lpstr>
      <vt:lpstr>Steps in the Nursing Process- Planning. Prioritizing Nursing Diagnosis</vt:lpstr>
      <vt:lpstr>Steps in the Nursing Process- Planning. Prioritizing Nursing Diagnosis</vt:lpstr>
      <vt:lpstr>Steps in the Nursing Process- Planning. Prioritizing Nursing Diagnosis</vt:lpstr>
      <vt:lpstr>Steps in the Nursing Process- Planning. Prioritizing Nursing Diagnosis</vt:lpstr>
      <vt:lpstr>Steps in the Nursing Process- Planning. Prioritizing Nursing Diagnosis</vt:lpstr>
      <vt:lpstr>Steps in the Nursing Process- Planning. </vt:lpstr>
      <vt:lpstr>Steps in the Nursing Process- Planning</vt:lpstr>
      <vt:lpstr>Steps in the Nursing Process- Planning</vt:lpstr>
      <vt:lpstr>Steps in the Nursing Process- Planning</vt:lpstr>
      <vt:lpstr>Steps in the Nursing Process- Planning</vt:lpstr>
      <vt:lpstr>Steps in the Nursing Process- Planning</vt:lpstr>
      <vt:lpstr>Steps in the Nursing Process- Implementation</vt:lpstr>
      <vt:lpstr>Example of Nursing care plan </vt:lpstr>
      <vt:lpstr>Steps in the Nursing Process- Evaluation</vt:lpstr>
      <vt:lpstr>Use Of The Nursing Process </vt:lpstr>
      <vt:lpstr> Use of Nursing Process Cont’d</vt:lpstr>
      <vt:lpstr>Steps in the Nursing Process- Evaluation</vt:lpstr>
      <vt:lpstr>        Nursing Guidelines</vt:lpstr>
      <vt:lpstr>                     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Nursing Process</dc:title>
  <dc:creator>cheryl proffitt</dc:creator>
  <cp:lastModifiedBy>Cheryl Proffitt</cp:lastModifiedBy>
  <cp:revision>315</cp:revision>
  <dcterms:created xsi:type="dcterms:W3CDTF">2013-07-31T14:44:02Z</dcterms:created>
  <dcterms:modified xsi:type="dcterms:W3CDTF">2015-08-18T13:41:01Z</dcterms:modified>
</cp:coreProperties>
</file>